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y="6858000" cx="9144000"/>
  <p:notesSz cx="6858000" cy="9144000"/>
  <p:embeddedFontLst>
    <p:embeddedFont>
      <p:font typeface="Merriweather Sans"/>
      <p:regular r:id="rId103"/>
      <p:bold r:id="rId104"/>
      <p:italic r:id="rId105"/>
      <p:boldItalic r:id="rId106"/>
    </p:embeddedFont>
    <p:embeddedFont>
      <p:font typeface="Helvetica Neue"/>
      <p:regular r:id="rId107"/>
      <p:bold r:id="rId108"/>
      <p:italic r:id="rId109"/>
      <p:boldItalic r:id="rId110"/>
    </p:embeddedFont>
    <p:embeddedFont>
      <p:font typeface="Gill Sans"/>
      <p:regular r:id="rId111"/>
      <p:bold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7FFA48-7187-4D74-AA91-3C6889A9EC1E}">
  <a:tblStyle styleId="{A17FFA48-7187-4D74-AA91-3C6889A9EC1E}" styleName="Table_0">
    <a:wholeTbl>
      <a:tcTxStyle b="off" i="off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DBE9EF"/>
          </a:solidFill>
        </a:fill>
      </a:tcStyle>
    </a:wholeTbl>
    <a:band1H>
      <a:tcTxStyle/>
    </a:band1H>
    <a:band2H>
      <a:tcTxStyle b="off" i="off"/>
      <a:tcStyle>
        <a:fill>
          <a:solidFill>
            <a:srgbClr val="EFF5F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68FAF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68FA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68FAF"/>
          </a:solidFill>
        </a:fill>
      </a:tcStyle>
    </a:firstRow>
    <a:neCell>
      <a:tcTxStyle/>
    </a:neCell>
    <a:nwCell>
      <a:tcTxStyle/>
    </a:nwCell>
  </a:tblStyle>
  <a:tblStyle styleId="{BBDE741F-C896-4C79-AD8A-4C42CC72CEA4}" styleName="Table_1"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EFF1F3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0000">
              <a:alpha val="24705"/>
            </a:srgbClr>
          </a:solidFill>
        </a:fill>
      </a:tcStyle>
    </a:firstCol>
    <a:la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0000">
              <a:alpha val="24705"/>
            </a:srgbClr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0000">
              <a:alpha val="24705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HelveticaNeue-regular.fntdata"/><Relationship Id="rId106" Type="http://schemas.openxmlformats.org/officeDocument/2006/relationships/font" Target="fonts/MerriweatherSans-boldItalic.fntdata"/><Relationship Id="rId105" Type="http://schemas.openxmlformats.org/officeDocument/2006/relationships/font" Target="fonts/MerriweatherSans-italic.fntdata"/><Relationship Id="rId104" Type="http://schemas.openxmlformats.org/officeDocument/2006/relationships/font" Target="fonts/MerriweatherSans-bold.fntdata"/><Relationship Id="rId109" Type="http://schemas.openxmlformats.org/officeDocument/2006/relationships/font" Target="fonts/HelveticaNeue-italic.fntdata"/><Relationship Id="rId108" Type="http://schemas.openxmlformats.org/officeDocument/2006/relationships/font" Target="fonts/HelveticaNeue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MerriweatherSans-regular.fntdata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2" Type="http://schemas.openxmlformats.org/officeDocument/2006/relationships/font" Target="fonts/GillSans-bold.fntdata"/><Relationship Id="rId111" Type="http://schemas.openxmlformats.org/officeDocument/2006/relationships/font" Target="fonts/GillSans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9686" marR="39686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ask students when they think this was formulated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Merriweather Sans"/>
                <a:ea typeface="Merriweather Sans"/>
                <a:cs typeface="Merriweather Sans"/>
                <a:sym typeface="Merriweather Sans"/>
              </a:rPr>
              <a:t>Examples of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9" name="Google Shape;799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http://www.3djuegos.com/foros/tema/1216059/0/todo-sobre-milo/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39686" marR="3968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find out about the background of the participants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establish formal prerequisites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sensitize participants to potential gaps in their background knowledge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affirm the students’ qualifications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5" name="Google Shape;855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39686" marR="3968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evaluate the learning success of the participants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provide feedback to the students about their achievements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ask for feedback on unclear or difficult parts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point out possible gaps and difficulties</a:t>
            </a:r>
            <a:endParaRPr/>
          </a:p>
          <a:p>
            <a:pPr indent="-152400" lvl="0" marL="39686" marR="39686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encourage suggestions for improvement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marconsilva.livethoughts.net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0-F23 - Title and Content 2 Columns" showMasterSp="0">
  <p:cSld name="480-S15 - Title and Content 2 Columns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38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jpeg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1.png" id="53" name="Google Shape;53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13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5" name="Google Shape;55;p13"/>
          <p:cNvSpPr txBox="1"/>
          <p:nvPr/>
        </p:nvSpPr>
        <p:spPr>
          <a:xfrm>
            <a:off x="3069431" y="6553596"/>
            <a:ext cx="2984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50856" y="1552200"/>
            <a:ext cx="4029900" cy="4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FF"/>
              </a:buClr>
              <a:buSzPts val="1350"/>
              <a:buFont typeface="Arial"/>
              <a:buChar char="●"/>
              <a:defRPr sz="1800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 rot="5492">
            <a:off x="8897089" y="6529261"/>
            <a:ext cx="187800" cy="1848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0-F23 - Title and Content" showMasterSp="0">
  <p:cSld name="480-S15 - Title and Content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38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jpeg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4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1.png" id="62" name="Google Shape;6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4" name="Google Shape;64;p14"/>
          <p:cNvSpPr txBox="1"/>
          <p:nvPr/>
        </p:nvSpPr>
        <p:spPr>
          <a:xfrm>
            <a:off x="3069431" y="6553596"/>
            <a:ext cx="2984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FF"/>
              </a:buClr>
              <a:buSzPts val="1350"/>
              <a:buFont typeface="Arial Rounded"/>
              <a:buChar char="●"/>
              <a:defRPr sz="1800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0-F23 - Title Content Image" showMasterSp="0">
  <p:cSld name="480-F15 - Title Content Image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38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jpeg"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0194" y="8236373"/>
            <a:ext cx="3290750" cy="2330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5"/>
          <p:cNvGrpSpPr/>
          <p:nvPr/>
        </p:nvGrpSpPr>
        <p:grpSpPr>
          <a:xfrm>
            <a:off x="18061" y="9049173"/>
            <a:ext cx="1907700" cy="704400"/>
            <a:chOff x="0" y="0"/>
            <a:chExt cx="1907700" cy="704400"/>
          </a:xfrm>
        </p:grpSpPr>
        <p:pic>
          <p:nvPicPr>
            <p:cNvPr descr="image1.png" id="71" name="Google Shape;71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62" y="128693"/>
              <a:ext cx="1853637" cy="537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5"/>
            <p:cNvSpPr/>
            <p:nvPr/>
          </p:nvSpPr>
          <p:spPr>
            <a:xfrm>
              <a:off x="0" y="0"/>
              <a:ext cx="1907700" cy="7044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Source Sans Pro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3" name="Google Shape;73;p15"/>
          <p:cNvSpPr txBox="1"/>
          <p:nvPr/>
        </p:nvSpPr>
        <p:spPr>
          <a:xfrm>
            <a:off x="4365414" y="9320671"/>
            <a:ext cx="424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700"/>
              <a:buFont typeface="Source Sans Pro"/>
              <a:buNone/>
            </a:pPr>
            <a:r>
              <a:rPr b="0" i="0" lang="en-US" sz="7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171600" y="107125"/>
            <a:ext cx="4109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3000"/>
              <a:buFont typeface="Helvetica Neue"/>
              <a:buNone/>
              <a:defRPr sz="3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56550" y="1835050"/>
            <a:ext cx="4109700" cy="4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048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EE"/>
              </a:buClr>
              <a:buSzPts val="1200"/>
              <a:buFont typeface="Arial Rounded"/>
              <a:buChar char="●"/>
              <a:defRPr sz="1600">
                <a:solidFill>
                  <a:srgbClr val="0000EE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295275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7E79"/>
              </a:buClr>
              <a:buSzPts val="1050"/>
              <a:buFont typeface="Source Sans Pro"/>
              <a:buChar char=""/>
              <a:defRPr sz="14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857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9300"/>
              </a:buClr>
              <a:buSzPts val="900"/>
              <a:buFont typeface="Source Sans Pro"/>
              <a:buChar char=""/>
              <a:defRPr sz="12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0987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D479"/>
              </a:buClr>
              <a:buSzPts val="825"/>
              <a:buFont typeface="Source Sans Pro"/>
              <a:buChar char=""/>
              <a:defRPr sz="11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71462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C79"/>
              </a:buClr>
              <a:buSzPts val="675"/>
              <a:buFont typeface="Source Sans Pro"/>
              <a:buChar char=""/>
              <a:defRPr sz="9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 rot="47496">
            <a:off x="12701875" y="9286094"/>
            <a:ext cx="173717" cy="169217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600"/>
              <a:buFont typeface="Arial"/>
              <a:buNone/>
              <a:defRPr b="1" sz="6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600"/>
              <a:buFont typeface="Arial"/>
              <a:buNone/>
              <a:defRPr b="1" sz="6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600"/>
              <a:buFont typeface="Arial"/>
              <a:buNone/>
              <a:defRPr b="1" sz="6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600"/>
              <a:buFont typeface="Arial"/>
              <a:buNone/>
              <a:defRPr b="1" sz="6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600"/>
              <a:buFont typeface="Arial"/>
              <a:buNone/>
              <a:defRPr b="1" sz="6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600"/>
              <a:buFont typeface="Arial"/>
              <a:buNone/>
              <a:defRPr b="1" sz="6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600"/>
              <a:buFont typeface="Arial"/>
              <a:buNone/>
              <a:defRPr b="1" sz="6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600"/>
              <a:buFont typeface="Arial"/>
              <a:buNone/>
              <a:defRPr b="1" sz="6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600"/>
              <a:buFont typeface="Arial"/>
              <a:buNone/>
              <a:defRPr b="1" sz="6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0-F23 Title Page - Cal Poly">
  <p:cSld name="TITLE_AND_BODY_2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198662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2102699" y="3589575"/>
            <a:ext cx="4938600" cy="1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38100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  <a:defRPr sz="2400">
                <a:solidFill>
                  <a:srgbClr val="1155CC"/>
                </a:solidFill>
              </a:defRPr>
            </a:lvl1pPr>
            <a:lvl2pPr indent="-3429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rgbClr val="3C78D8"/>
              </a:buClr>
              <a:buSzPts val="1800"/>
              <a:buChar char="○"/>
              <a:defRPr sz="1800">
                <a:solidFill>
                  <a:srgbClr val="3C78D8"/>
                </a:solidFill>
              </a:defRPr>
            </a:lvl2pPr>
            <a:lvl3pPr indent="-342900" lvl="2" marL="137160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Clr>
                <a:srgbClr val="45818E"/>
              </a:buClr>
              <a:buSzPts val="1800"/>
              <a:buChar char="■"/>
              <a:defRPr>
                <a:solidFill>
                  <a:srgbClr val="45818E"/>
                </a:solidFill>
              </a:defRPr>
            </a:lvl3pPr>
            <a:lvl4pPr indent="-3302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2921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31115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300"/>
              <a:buChar char="■"/>
              <a:defRPr sz="900"/>
            </a:lvl6pPr>
            <a:lvl7pPr indent="-31115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300"/>
              <a:buChar char="●"/>
              <a:defRPr sz="900"/>
            </a:lvl7pPr>
            <a:lvl8pPr indent="-31115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900"/>
            </a:lvl8pPr>
            <a:lvl9pPr indent="-31115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300"/>
              <a:buChar char="■"/>
              <a:defRPr sz="900"/>
            </a:lvl9pPr>
          </a:lstStyle>
          <a:p/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685800" y="381793"/>
            <a:ext cx="77724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3600"/>
              <a:buNone/>
              <a:defRPr sz="3600">
                <a:solidFill>
                  <a:srgbClr val="351C75"/>
                </a:solidFill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 rot="94717">
            <a:off x="8549491" y="6498441"/>
            <a:ext cx="228687" cy="2409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0-F23 - New Section" showMasterSp="0">
  <p:cSld name="480-F15 - New Section">
    <p:bg>
      <p:bgPr>
        <a:solidFill>
          <a:srgbClr val="FDFDC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82" name="Google Shape;8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7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2.png" id="84" name="Google Shape;8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7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6" name="Google Shape;86;p17"/>
          <p:cNvSpPr/>
          <p:nvPr/>
        </p:nvSpPr>
        <p:spPr>
          <a:xfrm>
            <a:off x="1328165" y="1295400"/>
            <a:ext cx="6500400" cy="3153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>
              <a:srgbClr val="000000">
                <a:alpha val="49800"/>
              </a:srgbClr>
            </a:outerShdw>
          </a:effectLst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2600"/>
              <a:buFont typeface="Source Sans Pro"/>
              <a:buNone/>
            </a:pPr>
            <a:r>
              <a:t/>
            </a:r>
            <a:endParaRPr b="0" i="0" sz="2600" u="none" cap="none" strike="noStrike">
              <a:solidFill>
                <a:srgbClr val="6C6C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1322920" y="-1"/>
            <a:ext cx="64983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8FAF"/>
              </a:buClr>
              <a:buSzPts val="4000"/>
              <a:buFont typeface="Helvetica Neue"/>
              <a:buNone/>
              <a:defRPr b="1" sz="4000">
                <a:solidFill>
                  <a:srgbClr val="368F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293279" y="3505200"/>
            <a:ext cx="65025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 Rounded"/>
              <a:buNone/>
              <a:defRPr sz="1800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56D6"/>
              </a:buClr>
              <a:buSzPts val="1400"/>
              <a:buFont typeface="Source Sans Pro"/>
              <a:buNone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61FF"/>
              </a:buClr>
              <a:buSzPts val="1400"/>
              <a:buFont typeface="Source Sans Pro"/>
              <a:buNone/>
              <a:defRPr sz="1400">
                <a:solidFill>
                  <a:srgbClr val="0061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A88FE"/>
              </a:buClr>
              <a:buSzPts val="1200"/>
              <a:buFont typeface="Source Sans Pro"/>
              <a:buNone/>
              <a:defRPr sz="1200">
                <a:solidFill>
                  <a:srgbClr val="3A88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4A7FE"/>
              </a:buClr>
              <a:buSzPts val="1100"/>
              <a:buFont typeface="Source Sans Pro"/>
              <a:buNone/>
              <a:defRPr sz="1100">
                <a:solidFill>
                  <a:srgbClr val="74A7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 rot="-77457">
            <a:off x="8879489" y="6529269"/>
            <a:ext cx="213054" cy="184848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Title Page - Cal Poly">
  <p:cSld name="TITLE_AND_BODY_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1876710" y="4572000"/>
            <a:ext cx="53907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0861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3055317" y="3645296"/>
            <a:ext cx="3033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0861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685800" y="381793"/>
            <a:ext cx="77724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 rot="94717">
            <a:off x="8549791" y="6498446"/>
            <a:ext cx="228687" cy="22388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- Title and Content 2 Columns" showMasterSp="0">
  <p:cSld name="484-W16- Title and Content 2 Columns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38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96" name="Google Shape;9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9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2.png" id="98" name="Google Shape;98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9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00" name="Google Shape;100;p19"/>
          <p:cNvSpPr txBox="1"/>
          <p:nvPr/>
        </p:nvSpPr>
        <p:spPr>
          <a:xfrm>
            <a:off x="3069431" y="6553596"/>
            <a:ext cx="2984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  <a:defRPr b="1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 rot="5492">
            <a:off x="8897089" y="6529260"/>
            <a:ext cx="187800" cy="1623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normAutofit lnSpcReduction="2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- Title and Content" showMasterSp="0">
  <p:cSld name="484-W16 - Title and Content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38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0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2.png" id="107" name="Google Shape;10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20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09" name="Google Shape;109;p20"/>
          <p:cNvSpPr txBox="1"/>
          <p:nvPr/>
        </p:nvSpPr>
        <p:spPr>
          <a:xfrm>
            <a:off x="3069431" y="6553596"/>
            <a:ext cx="2984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  <a:defRPr b="1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 rot="43930">
            <a:off x="8897960" y="6529202"/>
            <a:ext cx="187815" cy="162314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normAutofit lnSpcReduction="2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Title Page - Cal Poly 1">
  <p:cSld name="TITLE_AND_BODY_4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1876710" y="4572000"/>
            <a:ext cx="53907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30861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3055317" y="3645296"/>
            <a:ext cx="3033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30861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685800" y="381793"/>
            <a:ext cx="77724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 rot="94717">
            <a:off x="8549491" y="6498441"/>
            <a:ext cx="228687" cy="2409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- New Section" showMasterSp="0">
  <p:cSld name="484-W16 - New Section">
    <p:bg>
      <p:bgPr>
        <a:solidFill>
          <a:srgbClr val="FDFDC5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119" name="Google Shape;11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2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2.png" id="121" name="Google Shape;121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22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23" name="Google Shape;123;p22"/>
          <p:cNvSpPr txBox="1"/>
          <p:nvPr>
            <p:ph type="title"/>
          </p:nvPr>
        </p:nvSpPr>
        <p:spPr>
          <a:xfrm>
            <a:off x="1322920" y="-1"/>
            <a:ext cx="64983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8FAF"/>
              </a:buClr>
              <a:buSzPts val="4000"/>
              <a:buFont typeface="Helvetica Neue"/>
              <a:buNone/>
              <a:defRPr sz="4000">
                <a:solidFill>
                  <a:srgbClr val="368F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293279" y="3505200"/>
            <a:ext cx="65025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A0A53"/>
              </a:buClr>
              <a:buSzPts val="1800"/>
              <a:buFont typeface="Arial Rounded"/>
              <a:buNone/>
              <a:defRPr b="1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42AA"/>
              </a:buClr>
              <a:buSzPts val="1600"/>
              <a:buFont typeface="Source Sans Pro"/>
              <a:buNone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61FF"/>
              </a:buClr>
              <a:buSzPts val="1400"/>
              <a:buFont typeface="Source Sans Pro"/>
              <a:buNone/>
              <a:defRPr sz="1400">
                <a:solidFill>
                  <a:srgbClr val="0061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A88FE"/>
              </a:buClr>
              <a:buSzPts val="1200"/>
              <a:buFont typeface="Source Sans Pro"/>
              <a:buNone/>
              <a:defRPr sz="1200">
                <a:solidFill>
                  <a:srgbClr val="3A88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4A7FE"/>
              </a:buClr>
              <a:buSzPts val="1100"/>
              <a:buFont typeface="Source Sans Pro"/>
              <a:buNone/>
              <a:defRPr sz="1100">
                <a:solidFill>
                  <a:srgbClr val="74A7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 rot="-77457">
            <a:off x="8879489" y="6529269"/>
            <a:ext cx="213054" cy="184848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Title Page - Cal Poly 2">
  <p:cSld name="TITLE_AND_BODY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876710" y="4572000"/>
            <a:ext cx="53907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30861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3055317" y="3645296"/>
            <a:ext cx="3033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30861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4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685800" y="381793"/>
            <a:ext cx="77724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 rot="94717">
            <a:off x="8549491" y="6498441"/>
            <a:ext cx="228687" cy="2409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- Title, Content, Image Lef" showMasterSp="0">
  <p:cSld name="484-W16 - Title, Content, Image Lef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38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132" name="Google Shape;13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4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2.png" id="134" name="Google Shape;13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4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36" name="Google Shape;136;p24"/>
          <p:cNvSpPr txBox="1"/>
          <p:nvPr/>
        </p:nvSpPr>
        <p:spPr>
          <a:xfrm>
            <a:off x="3069431" y="6553596"/>
            <a:ext cx="2984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320674" y="-1"/>
            <a:ext cx="32571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22262" y="1612900"/>
            <a:ext cx="3254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  <a:defRPr b="1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Source Sans Pro"/>
              <a:buChar char=""/>
              <a:defRPr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95275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Source Sans Pro"/>
              <a:buChar char=""/>
              <a:defRPr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900"/>
              <a:buFont typeface="Source Sans Pro"/>
              <a:buChar char=""/>
              <a:defRPr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0987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C79"/>
              </a:buClr>
              <a:buSzPts val="825"/>
              <a:buFont typeface="Source Sans Pro"/>
              <a:buChar char=""/>
              <a:defRPr sz="1100">
                <a:solidFill>
                  <a:srgbClr val="00A3D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4-W16 - References" showMasterSp="0">
  <p:cSld name="484-W16 - References">
    <p:bg>
      <p:bgPr>
        <a:gradFill>
          <a:gsLst>
            <a:gs pos="0">
              <a:srgbClr val="FDFDC5"/>
            </a:gs>
            <a:gs pos="100000">
              <a:srgbClr val="FFFFFF"/>
            </a:gs>
          </a:gsLst>
          <a:lin ang="16200038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1-CSE-Logo-512.jpg" id="141" name="Google Shape;14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5"/>
          <p:cNvGrpSpPr/>
          <p:nvPr/>
        </p:nvGrpSpPr>
        <p:grpSpPr>
          <a:xfrm>
            <a:off x="12699" y="6362700"/>
            <a:ext cx="1341300" cy="495300"/>
            <a:chOff x="0" y="0"/>
            <a:chExt cx="1341300" cy="495300"/>
          </a:xfrm>
        </p:grpSpPr>
        <p:pic>
          <p:nvPicPr>
            <p:cNvPr descr="image2.png" id="143" name="Google Shape;14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90487"/>
              <a:ext cx="1303339" cy="377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5"/>
            <p:cNvSpPr/>
            <p:nvPr/>
          </p:nvSpPr>
          <p:spPr>
            <a:xfrm>
              <a:off x="0" y="0"/>
              <a:ext cx="1341300" cy="495300"/>
            </a:xfrm>
            <a:prstGeom prst="rect">
              <a:avLst/>
            </a:prstGeom>
            <a:solidFill>
              <a:srgbClr val="F8FC84">
                <a:alpha val="47840"/>
              </a:srgbClr>
            </a:solidFill>
            <a:ln cap="flat" cmpd="sng" w="9525">
              <a:solidFill>
                <a:srgbClr val="000000">
                  <a:alpha val="4784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Source Sans Pro"/>
                <a:buNone/>
              </a:pPr>
              <a:r>
                <a:t/>
              </a:r>
              <a:endParaRPr b="0" i="0" sz="3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45" name="Google Shape;145;p25"/>
          <p:cNvSpPr txBox="1"/>
          <p:nvPr/>
        </p:nvSpPr>
        <p:spPr>
          <a:xfrm>
            <a:off x="3069431" y="6553596"/>
            <a:ext cx="2984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C4DF"/>
              </a:buClr>
              <a:buSzPts val="800"/>
              <a:buFont typeface="Source Sans Pro"/>
              <a:buNone/>
            </a:pPr>
            <a:r>
              <a:rPr b="0" i="0" lang="en-US" sz="800" u="none" cap="none" strike="noStrike">
                <a:solidFill>
                  <a:srgbClr val="80C4D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Franz J. Kurfess</a:t>
            </a:r>
            <a:endParaRPr/>
          </a:p>
        </p:txBody>
      </p:sp>
      <p:sp>
        <p:nvSpPr>
          <p:cNvPr id="146" name="Google Shape;146;p25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  <a:defRPr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2600"/>
              </a:buClr>
              <a:buSzPts val="1400"/>
              <a:buFont typeface="Arial"/>
              <a:buNone/>
              <a:defRPr sz="1400">
                <a:solidFill>
                  <a:srgbClr val="1A0A53"/>
                </a:solidFill>
              </a:defRPr>
            </a:lvl1pPr>
            <a:lvl2pPr indent="-295275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7E79"/>
              </a:buClr>
              <a:buSzPts val="1050"/>
              <a:buFont typeface="Arial"/>
              <a:buChar char=""/>
              <a:defRPr sz="1400">
                <a:solidFill>
                  <a:srgbClr val="1A0A53"/>
                </a:solidFill>
              </a:defRPr>
            </a:lvl2pPr>
            <a:lvl3pPr indent="-295275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9300"/>
              </a:buClr>
              <a:buSzPts val="1050"/>
              <a:buFont typeface="Arial"/>
              <a:buChar char=""/>
              <a:defRPr sz="1400">
                <a:solidFill>
                  <a:srgbClr val="1A0A53"/>
                </a:solidFill>
              </a:defRPr>
            </a:lvl3pPr>
            <a:lvl4pPr indent="-295275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D479"/>
              </a:buClr>
              <a:buSzPts val="1050"/>
              <a:buFont typeface="Arial"/>
              <a:buChar char=""/>
              <a:defRPr>
                <a:solidFill>
                  <a:srgbClr val="1A0A53"/>
                </a:solidFill>
              </a:defRPr>
            </a:lvl4pPr>
            <a:lvl5pPr indent="-295275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C79"/>
              </a:buClr>
              <a:buSzPts val="1050"/>
              <a:buFont typeface="Arial"/>
              <a:buChar char=""/>
              <a:defRPr>
                <a:solidFill>
                  <a:srgbClr val="1A0A53"/>
                </a:solidFill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  <a:defRPr b="1" sz="700">
                <a:solidFill>
                  <a:srgbClr val="0048A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lva - NUIs and HCI" showMasterSp="0">
  <p:cSld name="Silva - NUIs and HCI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2914513" y="6591300"/>
            <a:ext cx="5613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2pPr>
            <a:lvl3pPr lvl="2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3pPr>
            <a:lvl4pPr lvl="3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4pPr>
            <a:lvl5pPr lvl="4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5pPr>
            <a:lvl6pPr lvl="5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6pPr>
            <a:lvl7pPr lvl="6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7pPr>
            <a:lvl8pPr lvl="7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8pPr>
            <a:lvl9pPr lvl="8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18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A9A9A"/>
              </a:buClr>
              <a:buSzPts val="3200"/>
              <a:buFont typeface="Calibri"/>
              <a:buNone/>
              <a:defRPr sz="3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A"/>
              </a:buClr>
              <a:buSzPts val="2800"/>
              <a:buFont typeface="Calibri"/>
              <a:buNone/>
              <a:defRPr sz="28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Calibri"/>
              <a:buNone/>
              <a:defRPr sz="24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9A9A"/>
              </a:buClr>
              <a:buSzPts val="2000"/>
              <a:buFont typeface="Calibri"/>
              <a:buNone/>
              <a:defRPr sz="20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A9A9A"/>
              </a:buClr>
              <a:buSzPts val="2000"/>
              <a:buFont typeface="Calibri"/>
              <a:buNone/>
              <a:defRPr sz="20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443416" y="6477942"/>
            <a:ext cx="243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sz="1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sz="1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sz="1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sz="1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sz="1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sz="1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sz="1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sz="1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sz="1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Relationship Id="rId4" Type="http://schemas.openxmlformats.org/officeDocument/2006/relationships/image" Target="../media/image15.png"/><Relationship Id="rId5" Type="http://schemas.openxmlformats.org/officeDocument/2006/relationships/image" Target="../media/image4.jpg"/><Relationship Id="rId6" Type="http://schemas.openxmlformats.org/officeDocument/2006/relationships/hyperlink" Target="mailto:fkurfess@calpoly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nui.joshland.org/2010/04/nuis-reuse-existing-skills.html" TargetMode="External"/><Relationship Id="rId4" Type="http://schemas.openxmlformats.org/officeDocument/2006/relationships/hyperlink" Target="http://nui.joshland.org/2010/04/nuis-reuse-existing-skills.html" TargetMode="External"/><Relationship Id="rId5" Type="http://schemas.openxmlformats.org/officeDocument/2006/relationships/hyperlink" Target="http://nui.joshland.org/2010/04/nuis-reuse-existing-skills.html" TargetMode="External"/><Relationship Id="rId6" Type="http://schemas.openxmlformats.org/officeDocument/2006/relationships/hyperlink" Target="http://nui.joshland.org/2010/04/nuis-reuse-existing-skills.html" TargetMode="External"/><Relationship Id="rId7" Type="http://schemas.openxmlformats.org/officeDocument/2006/relationships/hyperlink" Target="http://manning.com/blak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interactions.acm.org/archive/view/may-june-2010/natural-user-interfaces-are-not-natural1" TargetMode="External"/><Relationship Id="rId4" Type="http://schemas.openxmlformats.org/officeDocument/2006/relationships/hyperlink" Target="http://interactions.acm.org/archive/view/september-october-2010/gestural-interfaces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hyperlink" Target="http://marconsilva.livethoughts.ne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hyperlink" Target="http://marconsilva.livethoughts.ne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hyperlink" Target="http://www.flickr.com/photos/roguemm/2890425768/sizes/o/in/photostrea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hyperlink" Target="http://farm4.staticflickr.com/3284/2799639297_3e967e6d79_o.jp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Relationship Id="rId4" Type="http://schemas.openxmlformats.org/officeDocument/2006/relationships/hyperlink" Target="http://image.slidesharecdn.com/multitouchinteractionoverview-091201143806-phpapp02/95/multitouch-interaction-overview-59-728.jpg?cb=1259678334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l.acm.org/citation.cfm?id=2092.2093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l.acm.org/citation.cfm?id=1349037" TargetMode="External"/><Relationship Id="rId4" Type="http://schemas.openxmlformats.org/officeDocument/2006/relationships/hyperlink" Target="http://dx.doi.org/10.1145/1349026.134903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id-book.com" TargetMode="External"/><Relationship Id="rId4" Type="http://schemas.openxmlformats.org/officeDocument/2006/relationships/hyperlink" Target="mailto:fkurfess@calpoly.edu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liftware.com/" TargetMode="External"/><Relationship Id="rId4" Type="http://schemas.openxmlformats.org/officeDocument/2006/relationships/hyperlink" Target="http://www.appl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hyperlink" Target="http://www.strapya-world.com/images/medium/56/56-900105_MED.jpg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://theodor.lauppert.ws/games/s/screen1/tetrisjr.gif" TargetMode="External"/><Relationship Id="rId8" Type="http://schemas.openxmlformats.org/officeDocument/2006/relationships/hyperlink" Target="http://theodor.lauppert.ws/games/s/images2/tetrisjr.p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hyperlink" Target="http://static.productreview.com.au/pr.products/35851_big_screen_tetris.gif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hyperlink" Target="http://static.productreview.com.au/pr.products/35851_big_screen_tetris.gif" TargetMode="External"/><Relationship Id="rId6" Type="http://schemas.openxmlformats.org/officeDocument/2006/relationships/image" Target="../media/image31.png"/><Relationship Id="rId7" Type="http://schemas.openxmlformats.org/officeDocument/2006/relationships/hyperlink" Target="http://spielzeug-express.de/media/catalog/product/cache/1/image/9df78eab33525d08d6e5fb8d27136e95/i/m/image_2953.jpg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Relationship Id="rId4" Type="http://schemas.openxmlformats.org/officeDocument/2006/relationships/hyperlink" Target="http://kidstoysheaven.com/img/mattel-radica-tetris-360_70967_250.jpg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hand2mouth.wordpress.com/2009/09/03/play-tetris-with-your-voice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riagora.com/2010/05/tetris-touch-api-and-android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youtube.com/watch?feature=player_detailpage&amp;v=G0LtUX_6IXY" TargetMode="External"/><Relationship Id="rId4" Type="http://schemas.openxmlformats.org/officeDocument/2006/relationships/hyperlink" Target="http://www.youtube.com/watch?feature=player_detailpage&amp;v=Fwvc6fmXmuY" TargetMode="External"/><Relationship Id="rId5" Type="http://schemas.openxmlformats.org/officeDocument/2006/relationships/hyperlink" Target="http://www.youtube.com/watch?v=Fwvc6fmXmuY&amp;feature=youtube_gdata_player" TargetMode="External"/><Relationship Id="rId6" Type="http://schemas.openxmlformats.org/officeDocument/2006/relationships/hyperlink" Target="http://technabob.com/blog/2007/12/31/its-people-tetris-is-made-out-of-people/" TargetMode="External"/><Relationship Id="rId7" Type="http://schemas.openxmlformats.org/officeDocument/2006/relationships/hyperlink" Target="http://www.youtube.com/watch?v=G0LtUX_6IXY&amp;feature=youtube_gdata_player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Relationship Id="rId4" Type="http://schemas.openxmlformats.org/officeDocument/2006/relationships/hyperlink" Target="http://technabob.com/blog/wp-content/uploads/2007/12/human_tetris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humantetris.bandcamp.com/" TargetMode="External"/><Relationship Id="rId4" Type="http://schemas.openxmlformats.org/officeDocument/2006/relationships/hyperlink" Target="http://www.facebook.com/pages/Human-Tetris/132302626840565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://humantetris.bandcamp.com/album/happy-way-in-the-maze-of-rebirth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www.springerlink.com/content/r85485233j450661/abstract/" TargetMode="External"/><Relationship Id="rId4" Type="http://schemas.openxmlformats.org/officeDocument/2006/relationships/hyperlink" Target="http://techcrunch.com/2011/07/05/play-tetris-through-the-kinect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Relationship Id="rId4" Type="http://schemas.openxmlformats.org/officeDocument/2006/relationships/hyperlink" Target="http://zapp5.staticworld.net/images/article/2012/04/tetris-11351126.jpg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mashable.com/2012/04/23/tetris-building/" TargetMode="External"/><Relationship Id="rId4" Type="http://schemas.openxmlformats.org/officeDocument/2006/relationships/hyperlink" Target="http://www.youtube.com/watch?v=LwNQqePk8Kg&amp;feature=youtube_gdata_player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marconsilva.livethoughts.net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jpg"/><Relationship Id="rId4" Type="http://schemas.openxmlformats.org/officeDocument/2006/relationships/hyperlink" Target="http://marconsilva.livethoughts.net" TargetMode="External"/><Relationship Id="rId5" Type="http://schemas.openxmlformats.org/officeDocument/2006/relationships/hyperlink" Target="http://www.flickr.com/photos/6x7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jpg"/><Relationship Id="rId4" Type="http://schemas.openxmlformats.org/officeDocument/2006/relationships/hyperlink" Target="http://marconsilva.livethoughts.net" TargetMode="External"/><Relationship Id="rId5" Type="http://schemas.openxmlformats.org/officeDocument/2006/relationships/hyperlink" Target="http://www.flickr.com/photos/6x7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marconsilva.livethoughts.net" TargetMode="External"/><Relationship Id="rId4" Type="http://schemas.openxmlformats.org/officeDocument/2006/relationships/image" Target="../media/image33.png"/><Relationship Id="rId5" Type="http://schemas.openxmlformats.org/officeDocument/2006/relationships/hyperlink" Target="http://www.flickr.com/photos/phantasy__photo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marconsilva.livethoughts.net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://www.flickr.com/photos/phantasy__photo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marconsilva.livethoughts.net" TargetMode="External"/><Relationship Id="rId4" Type="http://schemas.openxmlformats.org/officeDocument/2006/relationships/image" Target="../media/image4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0.jpg"/><Relationship Id="rId4" Type="http://schemas.openxmlformats.org/officeDocument/2006/relationships/hyperlink" Target="http://marconsilva.livethoughts.net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5.jpg"/><Relationship Id="rId4" Type="http://schemas.openxmlformats.org/officeDocument/2006/relationships/hyperlink" Target="http://marconsilva.livethoughts.net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9.jpg"/><Relationship Id="rId4" Type="http://schemas.openxmlformats.org/officeDocument/2006/relationships/hyperlink" Target="http://marconsilva.livethoughts.net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jpg"/><Relationship Id="rId4" Type="http://schemas.openxmlformats.org/officeDocument/2006/relationships/hyperlink" Target="http://marconsilva.livethoughts.net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4.jpg"/><Relationship Id="rId4" Type="http://schemas.openxmlformats.org/officeDocument/2006/relationships/hyperlink" Target="http://marconsilva.livethoughts.net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dl.dropbox.com/u/2681028/CodeplexData/SLARToolkit/Samples/SLARToolKitBalderSample/TestPage.html" TargetMode="External"/><Relationship Id="rId4" Type="http://schemas.openxmlformats.org/officeDocument/2006/relationships/image" Target="../media/image38.png"/><Relationship Id="rId5" Type="http://schemas.openxmlformats.org/officeDocument/2006/relationships/hyperlink" Target="http://marconsilva.livethoughts.net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3.jpg"/><Relationship Id="rId4" Type="http://schemas.openxmlformats.org/officeDocument/2006/relationships/hyperlink" Target="http://marconsilva.livethoughts.net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6.jpg"/><Relationship Id="rId4" Type="http://schemas.openxmlformats.org/officeDocument/2006/relationships/hyperlink" Target="http://marconsilva.livethoughts.net" TargetMode="External"/><Relationship Id="rId5" Type="http://schemas.openxmlformats.org/officeDocument/2006/relationships/image" Target="../media/image46.jpg"/><Relationship Id="rId6" Type="http://schemas.openxmlformats.org/officeDocument/2006/relationships/image" Target="../media/image43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6.jpg"/><Relationship Id="rId4" Type="http://schemas.openxmlformats.org/officeDocument/2006/relationships/hyperlink" Target="http://marconsilva.livethoughts.net" TargetMode="External"/><Relationship Id="rId5" Type="http://schemas.openxmlformats.org/officeDocument/2006/relationships/image" Target="../media/image48.jpg"/><Relationship Id="rId6" Type="http://schemas.openxmlformats.org/officeDocument/2006/relationships/image" Target="../media/image43.jpg"/><Relationship Id="rId7" Type="http://schemas.openxmlformats.org/officeDocument/2006/relationships/image" Target="../media/image51.png"/><Relationship Id="rId8" Type="http://schemas.openxmlformats.org/officeDocument/2006/relationships/image" Target="../media/image5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9.jpg"/><Relationship Id="rId4" Type="http://schemas.openxmlformats.org/officeDocument/2006/relationships/hyperlink" Target="http://marconsilva.livethoughts.net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1.jpg"/><Relationship Id="rId4" Type="http://schemas.openxmlformats.org/officeDocument/2006/relationships/hyperlink" Target="http://marconsilva.livethoughts.net" TargetMode="External"/><Relationship Id="rId5" Type="http://schemas.openxmlformats.org/officeDocument/2006/relationships/image" Target="../media/image54.jpg"/><Relationship Id="rId6" Type="http://schemas.openxmlformats.org/officeDocument/2006/relationships/image" Target="../media/image49.jpg"/><Relationship Id="rId7" Type="http://schemas.openxmlformats.org/officeDocument/2006/relationships/image" Target="../media/image50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1.jpg"/><Relationship Id="rId4" Type="http://schemas.openxmlformats.org/officeDocument/2006/relationships/hyperlink" Target="http://marconsilva.livethoughts.net" TargetMode="External"/><Relationship Id="rId5" Type="http://schemas.openxmlformats.org/officeDocument/2006/relationships/image" Target="../media/image58.jpg"/><Relationship Id="rId6" Type="http://schemas.openxmlformats.org/officeDocument/2006/relationships/image" Target="../media/image52.jpg"/><Relationship Id="rId7" Type="http://schemas.openxmlformats.org/officeDocument/2006/relationships/image" Target="../media/image60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://www.3djuegos.com/foros/tema/1216059/0/todo-sobre-milo/" TargetMode="External"/><Relationship Id="rId4" Type="http://schemas.openxmlformats.org/officeDocument/2006/relationships/image" Target="../media/image56.jpg"/><Relationship Id="rId5" Type="http://schemas.openxmlformats.org/officeDocument/2006/relationships/hyperlink" Target="http://marconsilva.livethoughts.net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://en.wikipedia.org/wiki/Natural_user_interface" TargetMode="External"/><Relationship Id="rId4" Type="http://schemas.openxmlformats.org/officeDocument/2006/relationships/hyperlink" Target="http://research.microsoft.com/en-us/collaboration/focus/nui/default.aspx" TargetMode="External"/><Relationship Id="rId9" Type="http://schemas.openxmlformats.org/officeDocument/2006/relationships/hyperlink" Target="http://thejordanrules.posterous.com/cognition-the-intrinsic-user-experience" TargetMode="External"/><Relationship Id="rId5" Type="http://schemas.openxmlformats.org/officeDocument/2006/relationships/hyperlink" Target="http://nuigroup.com/" TargetMode="External"/><Relationship Id="rId6" Type="http://schemas.openxmlformats.org/officeDocument/2006/relationships/hyperlink" Target="http://vimeo.com/channels/nui" TargetMode="External"/><Relationship Id="rId7" Type="http://schemas.openxmlformats.org/officeDocument/2006/relationships/hyperlink" Target="http://www.slideshare.net/marconsilva/how-natural-user-interfaces-are-changing-human-computer-interaction" TargetMode="External"/><Relationship Id="rId8" Type="http://schemas.openxmlformats.org/officeDocument/2006/relationships/hyperlink" Target="http://www.youtube.com/watch?v=oD-SacHOKqc&amp;feature=youtube_gdata_player" TargetMode="External"/><Relationship Id="rId11" Type="http://schemas.openxmlformats.org/officeDocument/2006/relationships/hyperlink" Target="http://www.innovationtoronto.com/2012/03/are-we-moving-toward-a-more-natural-future-with-technology/" TargetMode="External"/><Relationship Id="rId10" Type="http://schemas.openxmlformats.org/officeDocument/2006/relationships/hyperlink" Target="http://threeminds.organic.com/2012/04/oui-brave-a-nui-world.html" TargetMode="External"/><Relationship Id="rId13" Type="http://schemas.openxmlformats.org/officeDocument/2006/relationships/hyperlink" Target="http://www.zdnet.com/blog/microsoft/microsoft-shows-off-nui-kinect-focused-research-projects/12048" TargetMode="External"/><Relationship Id="rId12" Type="http://schemas.openxmlformats.org/officeDocument/2006/relationships/hyperlink" Target="http://rant4u.com/2012/05/21/how-can-leaps-new-motion-controller-top-kinect-pcs/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7"/>
          <p:cNvGrpSpPr/>
          <p:nvPr/>
        </p:nvGrpSpPr>
        <p:grpSpPr>
          <a:xfrm>
            <a:off x="-1" y="6375400"/>
            <a:ext cx="1295401" cy="482600"/>
            <a:chOff x="0" y="0"/>
            <a:chExt cx="1295400" cy="482600"/>
          </a:xfrm>
        </p:grpSpPr>
        <p:pic>
          <p:nvPicPr>
            <p:cNvPr descr="cp-c100.gif" id="159" name="Google Shape;15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0" y="76200"/>
              <a:ext cx="1270001" cy="368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7"/>
            <p:cNvSpPr/>
            <p:nvPr/>
          </p:nvSpPr>
          <p:spPr>
            <a:xfrm>
              <a:off x="0" y="0"/>
              <a:ext cx="1295400" cy="482600"/>
            </a:xfrm>
            <a:prstGeom prst="rect">
              <a:avLst/>
            </a:prstGeom>
            <a:solidFill>
              <a:srgbClr val="F8FC85">
                <a:alpha val="47843"/>
              </a:srgbClr>
            </a:solidFill>
            <a:ln cap="flat" cmpd="sng" w="9525">
              <a:solidFill>
                <a:srgbClr val="000000">
                  <a:alpha val="4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40640" marR="40640" rtl="0" algn="l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27"/>
          <p:cNvGrpSpPr/>
          <p:nvPr/>
        </p:nvGrpSpPr>
        <p:grpSpPr>
          <a:xfrm>
            <a:off x="8178800" y="6400798"/>
            <a:ext cx="698500" cy="419103"/>
            <a:chOff x="0" y="-1"/>
            <a:chExt cx="698500" cy="419102"/>
          </a:xfrm>
        </p:grpSpPr>
        <p:pic>
          <p:nvPicPr>
            <p:cNvPr descr="nav_home.png" id="162" name="Google Shape;162;p27">
              <a:hlinkClick action="ppaction://hlinkshowjump?jump=firstslide"/>
            </p:cNvPr>
            <p:cNvPicPr preferRelativeResize="0"/>
            <p:nvPr/>
          </p:nvPicPr>
          <p:blipFill rotWithShape="1">
            <a:blip r:embed="rId4">
              <a:alphaModFix amt="60000"/>
            </a:blip>
            <a:srcRect b="0" l="0" r="0" t="0"/>
            <a:stretch/>
          </p:blipFill>
          <p:spPr>
            <a:xfrm>
              <a:off x="0" y="114300"/>
              <a:ext cx="190500" cy="190500"/>
            </a:xfrm>
            <a:prstGeom prst="rect">
              <a:avLst/>
            </a:prstGeom>
            <a:noFill/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</p:pic>
        <p:sp>
          <p:nvSpPr>
            <p:cNvPr id="163" name="Google Shape;163;p27">
              <a:hlinkClick action="ppaction://hlinkshowjump?jump=nextslide"/>
            </p:cNvPr>
            <p:cNvSpPr/>
            <p:nvPr/>
          </p:nvSpPr>
          <p:spPr>
            <a:xfrm>
              <a:off x="596900" y="114300"/>
              <a:ext cx="101600" cy="190500"/>
            </a:xfrm>
            <a:prstGeom prst="rightArrow">
              <a:avLst>
                <a:gd fmla="val 40741" name="adj1"/>
                <a:gd fmla="val 200000" name="adj2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4" name="Google Shape;164;p27">
              <a:hlinkClick action="ppaction://hlinkshowjump?jump=previousslide"/>
            </p:cNvPr>
            <p:cNvSpPr/>
            <p:nvPr/>
          </p:nvSpPr>
          <p:spPr>
            <a:xfrm>
              <a:off x="254000" y="114300"/>
              <a:ext cx="101600" cy="190500"/>
            </a:xfrm>
            <a:custGeom>
              <a:rect b="b" l="l" r="r" t="t"/>
              <a:pathLst>
                <a:path extrusionOk="0" h="21600" w="21600">
                  <a:moveTo>
                    <a:pt x="21600" y="152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6400"/>
                  </a:lnTo>
                  <a:lnTo>
                    <a:pt x="21600" y="6400"/>
                  </a:lnTo>
                  <a:lnTo>
                    <a:pt x="21600" y="152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 rot="5400000">
              <a:off x="425450" y="-44451"/>
              <a:ext cx="101601" cy="190501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 rot="-5400000">
              <a:off x="425450" y="273050"/>
              <a:ext cx="101601" cy="190500"/>
            </a:xfrm>
            <a:custGeom>
              <a:rect b="b" l="l" r="r" t="t"/>
              <a:pathLst>
                <a:path extrusionOk="0" h="21600" w="21600">
                  <a:moveTo>
                    <a:pt x="21600" y="14133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7467"/>
                  </a:lnTo>
                  <a:lnTo>
                    <a:pt x="21600" y="7467"/>
                  </a:lnTo>
                  <a:lnTo>
                    <a:pt x="21600" y="14133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>
              <a:outerShdw rotWithShape="0">
                <a:srgbClr val="000000">
                  <a:alpha val="8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2011-CSE-Logo-512.jpg"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823" y="5791200"/>
            <a:ext cx="2313809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1876710" y="4572000"/>
            <a:ext cx="53907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Professor</a:t>
            </a:r>
            <a:endParaRPr/>
          </a:p>
          <a:p>
            <a:pPr indent="0" lvl="5" marL="0" marR="39199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Computer Science Department</a:t>
            </a:r>
            <a:endParaRPr/>
          </a:p>
          <a:p>
            <a:pPr indent="0" lvl="5" marL="0" marR="39199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California Polytechnic State University</a:t>
            </a:r>
            <a:endParaRPr/>
          </a:p>
          <a:p>
            <a:pPr indent="0" lvl="5" marL="0" marR="39199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76D6FF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76D6FF"/>
                </a:solidFill>
              </a:rPr>
              <a:t>San Luis Obispo, CA, U.S.A.</a:t>
            </a:r>
            <a:endParaRPr/>
          </a:p>
        </p:txBody>
      </p:sp>
      <p:sp>
        <p:nvSpPr>
          <p:cNvPr id="169" name="Google Shape;169;p27"/>
          <p:cNvSpPr txBox="1"/>
          <p:nvPr>
            <p:ph idx="2" type="body"/>
          </p:nvPr>
        </p:nvSpPr>
        <p:spPr>
          <a:xfrm>
            <a:off x="3055317" y="3645296"/>
            <a:ext cx="30333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0433FF"/>
                </a:solidFill>
              </a:rPr>
              <a:t>Franz J. Kurfess</a:t>
            </a:r>
            <a:endParaRPr/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685800" y="381793"/>
            <a:ext cx="7772400" cy="283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11279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rPr>
              <a:t>CSC </a:t>
            </a:r>
            <a:r>
              <a:rPr b="1" lang="en-US" sz="4200">
                <a:solidFill>
                  <a:srgbClr val="011279"/>
                </a:solidFill>
              </a:rPr>
              <a:t>486</a:t>
            </a:r>
            <a:r>
              <a:rPr b="1" i="0" lang="en-US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br>
              <a:rPr b="0" lang="en-US">
                <a:latin typeface="MS PGothic"/>
                <a:ea typeface="MS PGothic"/>
                <a:cs typeface="MS PGothic"/>
                <a:sym typeface="MS PGothic"/>
              </a:rPr>
            </a:br>
            <a:r>
              <a:rPr b="1" i="0" lang="en-US" sz="4200" u="none" cap="none" strike="noStrike">
                <a:solidFill>
                  <a:srgbClr val="011279"/>
                </a:solidFill>
                <a:latin typeface="Arial"/>
                <a:ea typeface="Arial"/>
                <a:cs typeface="Arial"/>
                <a:sym typeface="Arial"/>
              </a:rPr>
              <a:t>Human-Computer Interaction</a:t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 rot="94305">
            <a:off x="8565519" y="6498437"/>
            <a:ext cx="196874" cy="24129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3055317" y="6362700"/>
            <a:ext cx="3033367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5" marL="0" marR="39199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433FF"/>
                </a:solidFill>
                <a:latin typeface="Courier New"/>
                <a:ea typeface="Courier New"/>
                <a:cs typeface="Courier New"/>
                <a:sym typeface="Courier Ne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fkurfess@calpoly.edu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1322920" y="-1"/>
            <a:ext cx="64983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8FAF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368F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Terminology</a:t>
            </a:r>
            <a:endParaRPr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1293279" y="3505200"/>
            <a:ext cx="6502401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Natural User Interface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Natural Interaction </a:t>
            </a:r>
            <a:endParaRPr/>
          </a:p>
        </p:txBody>
      </p:sp>
      <p:sp>
        <p:nvSpPr>
          <p:cNvPr id="236" name="Google Shape;236;p36"/>
          <p:cNvSpPr txBox="1"/>
          <p:nvPr>
            <p:ph idx="12" type="sldNum"/>
          </p:nvPr>
        </p:nvSpPr>
        <p:spPr>
          <a:xfrm rot="-77457">
            <a:off x="8879489" y="6529269"/>
            <a:ext cx="213054" cy="184848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User Interface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“A natural user interface is a </a:t>
            </a:r>
            <a:r>
              <a:rPr b="1" lang="en-US">
                <a:solidFill>
                  <a:srgbClr val="9A244F"/>
                </a:solidFill>
              </a:rPr>
              <a:t>user interface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designed to use </a:t>
            </a:r>
            <a:r>
              <a:rPr b="1" lang="en-US">
                <a:solidFill>
                  <a:srgbClr val="9A244F"/>
                </a:solidFill>
              </a:rPr>
              <a:t>natural human behaviors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for interacting directly with content.”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Blake, J.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(2011). </a:t>
            </a:r>
            <a:r>
              <a:rPr i="1"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NUIs reuse existing skills.</a:t>
            </a:r>
            <a:r>
              <a:rPr lang="en-US" u="sng">
                <a:solidFill>
                  <a:schemeClr val="hlink"/>
                </a:solidFill>
                <a:hlinkClick r:id="rId4"/>
              </a:rPr>
              <a:t> 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u="sng">
                <a:solidFill>
                  <a:schemeClr val="hlink"/>
                </a:solidFill>
                <a:hlinkClick r:id="rId5"/>
              </a:rPr>
              <a:t>(updated NUI definition)</a:t>
            </a: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http://nui.joshland.org/2010/04/nuis-reuse-existing-skills.html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Blake, J.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(2011). </a:t>
            </a:r>
            <a:r>
              <a:rPr b="1" i="1" lang="en-US">
                <a:latin typeface="Helvetica Neue"/>
                <a:ea typeface="Helvetica Neue"/>
                <a:cs typeface="Helvetica Neue"/>
                <a:sym typeface="Helvetica Neue"/>
              </a:rPr>
              <a:t>Natural user interfaces in .NET : WPF 4, Surface 2, and Kinect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Greenwich, Conn.; London: Manning ; Pearson Education [distributor]. 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Retrieved from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http://manning.com/blake/</a:t>
            </a:r>
            <a:endParaRPr/>
          </a:p>
        </p:txBody>
      </p:sp>
      <p:sp>
        <p:nvSpPr>
          <p:cNvPr id="243" name="Google Shape;243;p37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NUI Aspects</a:t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design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NUIs should be natural for the user, not the developer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requires design and planning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appropriate for 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context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skill re-use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builds upon experience and expertise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often unrelated to computer use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direct interaction with content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 manipulation where possible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controls only when necessary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NUI Criticism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Don Norman: “ …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the new interactions even have a new marketing name: natural, as in "Natural User Interface.”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Norman, Donald A. “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Natural User Interfaces Are Not Natural.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” Interactions 17, no. 3 (May 1, 2010): 6. doi:10.1145/1744161.1744163.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see also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Norman, Donald A., and Jakob Nielsen. “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The Way I See it - Gestural Interfaces: A Step Backward in Usability.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” Interactions 17, no. 5 (September 1, 2010): 46. doi:10.1145/1836216.1836228.</a:t>
            </a:r>
            <a:endParaRPr/>
          </a:p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Interaction 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552450" y="1569803"/>
            <a:ext cx="8039100" cy="47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methods the user is familiar and comfortable with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touch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gestures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speech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often built on metaphors drawn from real-world experiences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emphasis on interaction style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 so much on input modality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e.g. touch/speech vs. keyboard/mouse</a:t>
            </a:r>
            <a:endParaRPr/>
          </a:p>
        </p:txBody>
      </p:sp>
      <p:sp>
        <p:nvSpPr>
          <p:cNvPr id="264" name="Google Shape;264;p40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Related Terms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Tangible User Interface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emphasis on interaction with physical objects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Organic User Interface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Flexible (or deformable) user interfaces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Shaped user interfaces: static, non-flat display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sphere, cylinder; real-world objects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Actuated (or kinetic) user interfaces: reconfigurable shape</a:t>
            </a:r>
            <a:endParaRPr/>
          </a:p>
          <a:p>
            <a:pPr indent="-1930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42A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Kinetic User Interface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emphasis on gestures</a:t>
            </a:r>
            <a:endParaRPr/>
          </a:p>
        </p:txBody>
      </p:sp>
      <p:sp>
        <p:nvSpPr>
          <p:cNvPr id="271" name="Google Shape;271;p41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Interaction Examples</a:t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touch-based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pinch, scroll, rotate, ...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gesture-based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Kinect, Wiimote, Leap Motion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voice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Siri, Alexa, Google Home, Samsung Bixby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augmented and virtual reality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overlays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head-mounted devices (Oculus Rift, HTC Vive, Google Glass)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VR studios</a:t>
            </a:r>
            <a:endParaRPr/>
          </a:p>
        </p:txBody>
      </p:sp>
      <p:sp>
        <p:nvSpPr>
          <p:cNvPr id="278" name="Google Shape;278;p42"/>
          <p:cNvSpPr txBox="1"/>
          <p:nvPr>
            <p:ph idx="12" type="sldNum"/>
          </p:nvPr>
        </p:nvSpPr>
        <p:spPr>
          <a:xfrm rot="44740">
            <a:off x="8922531" y="6529231"/>
            <a:ext cx="138312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1.jpg" id="283" name="Google Shape;283;p43"/>
          <p:cNvPicPr preferRelativeResize="0"/>
          <p:nvPr/>
        </p:nvPicPr>
        <p:blipFill rotWithShape="1">
          <a:blip r:embed="rId3">
            <a:alphaModFix/>
          </a:blip>
          <a:srcRect b="0" l="7448" r="11287" t="0"/>
          <a:stretch/>
        </p:blipFill>
        <p:spPr>
          <a:xfrm>
            <a:off x="0" y="-3243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285" name="Google Shape;285;p43"/>
          <p:cNvSpPr txBox="1"/>
          <p:nvPr/>
        </p:nvSpPr>
        <p:spPr>
          <a:xfrm>
            <a:off x="1371600" y="5562600"/>
            <a:ext cx="77851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Pinch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1.jpg" id="290" name="Google Shape;290;p44"/>
          <p:cNvPicPr preferRelativeResize="0"/>
          <p:nvPr/>
        </p:nvPicPr>
        <p:blipFill rotWithShape="1">
          <a:blip r:embed="rId3">
            <a:alphaModFix/>
          </a:blip>
          <a:srcRect b="0" l="7448" r="11287" t="0"/>
          <a:stretch/>
        </p:blipFill>
        <p:spPr>
          <a:xfrm>
            <a:off x="0" y="-3243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292" name="Google Shape;292;p44"/>
          <p:cNvSpPr/>
          <p:nvPr/>
        </p:nvSpPr>
        <p:spPr>
          <a:xfrm rot="-2760000">
            <a:off x="784426" y="1604319"/>
            <a:ext cx="2514601" cy="914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Swipe</a:t>
            </a:r>
            <a:endParaRPr/>
          </a:p>
        </p:txBody>
      </p:sp>
      <p:sp>
        <p:nvSpPr>
          <p:cNvPr id="293" name="Google Shape;293;p44"/>
          <p:cNvSpPr/>
          <p:nvPr/>
        </p:nvSpPr>
        <p:spPr>
          <a:xfrm rot="1620000">
            <a:off x="6268330" y="1192359"/>
            <a:ext cx="2514601" cy="1193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Finger Scroll</a:t>
            </a:r>
            <a:endParaRPr/>
          </a:p>
        </p:txBody>
      </p:sp>
      <p:sp>
        <p:nvSpPr>
          <p:cNvPr id="294" name="Google Shape;294;p44"/>
          <p:cNvSpPr/>
          <p:nvPr/>
        </p:nvSpPr>
        <p:spPr>
          <a:xfrm rot="-600000">
            <a:off x="3586558" y="2979035"/>
            <a:ext cx="2514601" cy="635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Rotate</a:t>
            </a:r>
            <a:endParaRPr/>
          </a:p>
        </p:txBody>
      </p:sp>
      <p:sp>
        <p:nvSpPr>
          <p:cNvPr id="295" name="Google Shape;295;p44"/>
          <p:cNvSpPr/>
          <p:nvPr/>
        </p:nvSpPr>
        <p:spPr>
          <a:xfrm rot="-1320000">
            <a:off x="4232499" y="4868148"/>
            <a:ext cx="2514601" cy="635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Flicks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Photo Manipulation</a:t>
            </a:r>
            <a:endParaRPr/>
          </a:p>
        </p:txBody>
      </p:sp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550862" y="1612900"/>
            <a:ext cx="8039101" cy="109954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differences between manipulation of photos on a light table and a touch-based computer interface</a:t>
            </a:r>
            <a:endParaRPr/>
          </a:p>
        </p:txBody>
      </p:sp>
      <p:sp>
        <p:nvSpPr>
          <p:cNvPr id="302" name="Google Shape;302;p45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graphicFrame>
        <p:nvGraphicFramePr>
          <p:cNvPr id="303" name="Google Shape;303;p45"/>
          <p:cNvGraphicFramePr/>
          <p:nvPr/>
        </p:nvGraphicFramePr>
        <p:xfrm>
          <a:off x="317499" y="248919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{A17FFA48-7187-4D74-AA91-3C6889A9EC1E}</a:tableStyleId>
              </a:tblPr>
              <a:tblGrid>
                <a:gridCol w="1944700"/>
                <a:gridCol w="3900700"/>
                <a:gridCol w="2922700"/>
              </a:tblGrid>
              <a:tr h="758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2300"/>
                        <a:buFont typeface="Helvetica Neue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EBEBEB"/>
                          </a:solidFill>
                        </a:rPr>
                        <a:t>Modification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2300"/>
                        <a:buFont typeface="Helvetica Neue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EBEBEB"/>
                          </a:solidFill>
                        </a:rPr>
                        <a:t>Real World: Light Table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2300"/>
                        <a:buFont typeface="Helvetica Neue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EBEBEB"/>
                          </a:solidFill>
                        </a:rPr>
                        <a:t>Computer: Touch Interaction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758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EBEBEB"/>
                          </a:solidFill>
                        </a:rPr>
                        <a:t>Movement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EBEBEB"/>
                        </a:solidFill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EBEBEB"/>
                        </a:solidFill>
                      </a:endParaRPr>
                    </a:p>
                  </a:txBody>
                  <a:tcPr marT="50800" marB="50800" marR="50800" marL="50800" anchor="ctr"/>
                </a:tc>
              </a:tr>
              <a:tr h="758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EBEBEB"/>
                          </a:solidFill>
                        </a:rPr>
                        <a:t>Size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EBEBEB"/>
                        </a:solidFill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EBEBEB"/>
                        </a:solidFill>
                      </a:endParaRPr>
                    </a:p>
                  </a:txBody>
                  <a:tcPr marT="50800" marB="50800" marR="50800" marL="50800" anchor="ctr"/>
                </a:tc>
              </a:tr>
              <a:tr h="758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EBEBEB"/>
                          </a:solidFill>
                        </a:rPr>
                        <a:t>Color, Light, Contrast, 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EBEBEB"/>
                        </a:solidFill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EBEBEB"/>
                        </a:solidFill>
                      </a:endParaRPr>
                    </a:p>
                  </a:txBody>
                  <a:tcPr marT="50800" marB="50800" marR="50800" marL="50800" anchor="ctr"/>
                </a:tc>
              </a:tr>
              <a:tr h="758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EBEBEB"/>
                          </a:solidFill>
                        </a:rPr>
                        <a:t>Effects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EBEBEB"/>
                        </a:solidFill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BEBEB"/>
                        </a:buClr>
                        <a:buSzPts val="1600"/>
                        <a:buFont typeface="Helvetica Neue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EBEBEB"/>
                        </a:solidFill>
                      </a:endParaRPr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1322920" y="-1"/>
            <a:ext cx="64983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8FAF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368F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User Interfaces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1293279" y="3505200"/>
            <a:ext cx="6502401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t/>
            </a:r>
            <a:endParaRPr b="1" sz="1800">
              <a:solidFill>
                <a:srgbClr val="1A0A5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 rot="-77457">
            <a:off x="8879489" y="6529269"/>
            <a:ext cx="213054" cy="184848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NUI with Intel RealSense</a:t>
            </a:r>
            <a:endParaRPr/>
          </a:p>
        </p:txBody>
      </p:sp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0" name="Google Shape;310;p4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" id="311" name="Google Shape;3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19" y="1327712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 txBox="1"/>
          <p:nvPr/>
        </p:nvSpPr>
        <p:spPr>
          <a:xfrm>
            <a:off x="2956150" y="6448892"/>
            <a:ext cx="3211064" cy="237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https://i.ytimg.com/vi/Sr5qRPSHvyA/maxresdefault.jpg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1322920" y="-1"/>
            <a:ext cx="64983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8FAF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368F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1293279" y="3505200"/>
            <a:ext cx="6502401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CLI =&gt; GUI =&gt; NUI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Direct Manipulation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Skills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Cognitive Load</a:t>
            </a:r>
            <a:endParaRPr/>
          </a:p>
        </p:txBody>
      </p:sp>
      <p:sp>
        <p:nvSpPr>
          <p:cNvPr id="319" name="Google Shape;319;p47"/>
          <p:cNvSpPr txBox="1"/>
          <p:nvPr>
            <p:ph idx="12" type="sldNum"/>
          </p:nvPr>
        </p:nvSpPr>
        <p:spPr>
          <a:xfrm rot="-77457">
            <a:off x="8879489" y="6529269"/>
            <a:ext cx="213054" cy="184848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 =&gt; GUI =&gt; NUI =&gt; OUI</a:t>
            </a:r>
            <a:endParaRPr/>
          </a:p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evolution of user interfaces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Command Line Interface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Graphical User Interface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User Interface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Organic User Interface</a:t>
            </a:r>
            <a:endParaRPr/>
          </a:p>
        </p:txBody>
      </p:sp>
      <p:sp>
        <p:nvSpPr>
          <p:cNvPr id="326" name="Google Shape;326;p48"/>
          <p:cNvSpPr txBox="1"/>
          <p:nvPr>
            <p:ph idx="12" type="sldNum"/>
          </p:nvPr>
        </p:nvSpPr>
        <p:spPr>
          <a:xfrm rot="5492">
            <a:off x="8897089" y="6529260"/>
            <a:ext cx="187800" cy="1848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33" name="Google Shape;333;p49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droppedImage.tiff" id="334" name="Google Shape;3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596900"/>
            <a:ext cx="7556500" cy="56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/>
        </p:nvSpPr>
        <p:spPr>
          <a:xfrm>
            <a:off x="1867761" y="6293048"/>
            <a:ext cx="4973440" cy="2286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http://www.flickr.com/photos/roguemm/2890425768/sizes/o/in/photostream/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`</a:t>
            </a:r>
            <a:endParaRPr/>
          </a:p>
        </p:txBody>
      </p:sp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42" name="Google Shape;342;p5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droppedImage.tiff" id="343" name="Google Shape;34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8600"/>
            <a:ext cx="9144000" cy="7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0"/>
          <p:cNvSpPr txBox="1"/>
          <p:nvPr/>
        </p:nvSpPr>
        <p:spPr>
          <a:xfrm>
            <a:off x="863600" y="6515100"/>
            <a:ext cx="678157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http://www.flickr.com/photos/rhinman/; http://farm4.staticflickr.com/3284/2799639297_3e967e6d79_o.jpg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00025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51" name="Google Shape;351;p51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Image" id="352" name="Google Shape;35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1"/>
          <p:cNvSpPr txBox="1"/>
          <p:nvPr/>
        </p:nvSpPr>
        <p:spPr>
          <a:xfrm>
            <a:off x="232257" y="6504061"/>
            <a:ext cx="6984317" cy="212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40640" marR="406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http://image.slidesharecdn.com/multitouchinteractionoverview-091201143806-phpapp02/95/multitouch-interaction-overview-59-728.jpg?cb=1259678334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Manipulation</a:t>
            </a:r>
            <a:endParaRPr/>
          </a:p>
        </p:txBody>
      </p:sp>
      <p:sp>
        <p:nvSpPr>
          <p:cNvPr id="359" name="Google Shape;359;p52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Benefits of direct manipulation interfaces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Novices can learn basic functionality quickly 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often through a demonstration by a more experienced user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Experts can work extremely rapidly to carry out a wide range of tasks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even defining new functions and features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Knowledgeable intermittent users can retain operational concepts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Error messages are rarely needed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can see immediately if their actions are furthering their goals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not, they can simply change the direction of their activity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have reduced anxiety 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system is comprehensible 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actions are easily reversible</a:t>
            </a:r>
            <a:endParaRPr/>
          </a:p>
        </p:txBody>
      </p:sp>
      <p:sp>
        <p:nvSpPr>
          <p:cNvPr id="360" name="Google Shape;360;p52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Manipulation in Context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 benefits from the previous slide apply nicely to NUIs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they were formulated in the 1980s by Ben Shneiderman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characterization of graphical user interfaces for direct manipulation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Shneiderman, B.</a:t>
            </a: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(1984). 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The future of interactive systems and the emergence of direct manipulation.</a:t>
            </a: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Proc. of the NYU symposium on user interfaces on Human factors and interactive computer systems (pp. 1–28). Norwood, NJ, USA: Ablex Publishing Corp. 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Retrieved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http://dl.acm.org/citation.cfm?id=2092.2093</a:t>
            </a:r>
            <a:endParaRPr/>
          </a:p>
          <a:p>
            <a:pPr indent="-322942" lvl="1" marL="1008742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retrospect, GUIs are not a good example of direct manipulation</a:t>
            </a:r>
            <a:endParaRPr/>
          </a:p>
          <a:p>
            <a:pPr indent="-282575" lvl="2" marL="1250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D479"/>
              </a:buClr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manipulations are indirect, e.g. via a mouse</a:t>
            </a:r>
            <a:endParaRPr/>
          </a:p>
        </p:txBody>
      </p:sp>
      <p:sp>
        <p:nvSpPr>
          <p:cNvPr id="367" name="Google Shape;367;p53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NUI vs. GUI</a:t>
            </a:r>
            <a:endParaRPr/>
          </a:p>
        </p:txBody>
      </p:sp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NUI advantages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capabilities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technologies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touch, gestures, speech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easier to learn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based on existing skills, experience, expertise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focus on natural behaviors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easier to use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 manipulation taken further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real-world metaphors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GUI advantages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 input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precise manipulation</a:t>
            </a:r>
            <a:endParaRPr/>
          </a:p>
        </p:txBody>
      </p:sp>
      <p:sp>
        <p:nvSpPr>
          <p:cNvPr id="374" name="Google Shape;374;p54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Organic User Interface (OUI)</a:t>
            </a:r>
            <a:endParaRPr/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with real-world objects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overcomes the rigid structure of current interaction technology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particular displays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“blobjects”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objects with organic shapes (“blobs”) instead of artificial geometric ones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often inspired by nature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long employed in some design efforts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3 dimensions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instead of 3D emulated on 2D technology (“flatland interfaces”)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deformability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for many real-world objects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balance between industrial and natural design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embedded computing</a:t>
            </a:r>
            <a:endParaRPr/>
          </a:p>
        </p:txBody>
      </p:sp>
      <p:sp>
        <p:nvSpPr>
          <p:cNvPr id="381" name="Google Shape;381;p5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sp>
        <p:nvSpPr>
          <p:cNvPr id="382" name="Google Shape;382;p55"/>
          <p:cNvSpPr txBox="1"/>
          <p:nvPr/>
        </p:nvSpPr>
        <p:spPr>
          <a:xfrm>
            <a:off x="1292687" y="6106583"/>
            <a:ext cx="6357389" cy="48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David Holman and Roel Vertegaal. 2008. </a:t>
            </a:r>
            <a:r>
              <a:rPr b="0" i="0" lang="en-US" sz="9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Organic user interfaces: designing computers in any way, shape, or form</a:t>
            </a:r>
            <a:r>
              <a:rPr b="0" i="0" lang="en-US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b="0" i="1" lang="en-US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Commun. ACM</a:t>
            </a:r>
            <a:r>
              <a:rPr b="0" i="0" lang="en-US" sz="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51, 6 (June 2008), 48-55. DOI=</a:t>
            </a:r>
            <a:r>
              <a:rPr b="0" i="0" lang="en-US" sz="9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http://dx.doi.org/10.1145/1349026.1349037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Usage of the Slides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32543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FA00"/>
              </a:buClr>
              <a:buSzPts val="1950"/>
              <a:buChar char="◆"/>
            </a:pPr>
            <a:r>
              <a:rPr lang="en-US" sz="2600"/>
              <a:t>these slides are intended for the students of my CPE/CSC 486 “Human-Computer Interaction” class at Cal Poly SLO</a:t>
            </a:r>
            <a:endParaRPr/>
          </a:p>
          <a:p>
            <a:pPr indent="-228600" lvl="1" marL="66833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2734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some of them are based on the “Interaction Design” textbook used in the CPE/CSC 484 class on User-Centered Design and Development</a:t>
            </a:r>
            <a:endParaRPr/>
          </a:p>
          <a:p>
            <a:pPr indent="-177800" lvl="2" marL="101758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2734"/>
              </a:buClr>
              <a:buSzPts val="105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www.id-book.com</a:t>
            </a:r>
            <a:endParaRPr/>
          </a:p>
          <a:p>
            <a:pPr indent="-314325" lvl="1" marL="754062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2734"/>
              </a:buClr>
              <a:buSzPts val="1650"/>
              <a:buFont typeface="Arial"/>
              <a:buChar char="●"/>
            </a:pPr>
            <a:r>
              <a:rPr lang="en-US" sz="2200"/>
              <a:t>some of them are based on other sources, which are identified at the bottom of the respective slide</a:t>
            </a:r>
            <a:endParaRPr sz="2200"/>
          </a:p>
          <a:p>
            <a:pPr indent="-314325" lvl="1" marL="754062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2734"/>
              </a:buClr>
              <a:buSzPts val="1650"/>
              <a:buFont typeface="Arial"/>
              <a:buChar char="●"/>
            </a:pPr>
            <a:r>
              <a:rPr lang="en-US" sz="2200"/>
              <a:t>if you want to use them outside of my class, please let me know (</a:t>
            </a:r>
            <a:r>
              <a:rPr lang="en-US" sz="2200" u="sng">
                <a:solidFill>
                  <a:srgbClr val="CE31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fkurfess@calpoly.edu</a:t>
            </a:r>
            <a:r>
              <a:rPr lang="en-US" sz="2200"/>
              <a:t>)</a:t>
            </a:r>
            <a:endParaRPr/>
          </a:p>
        </p:txBody>
      </p:sp>
      <p:sp>
        <p:nvSpPr>
          <p:cNvPr id="186" name="Google Shape;186;p29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OUI Examples</a:t>
            </a:r>
            <a:endParaRPr/>
          </a:p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Liftware spoon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stabilizing and leveling handles and attachments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designed to help people with hand tremor or limited hand and arm mobility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Smart sports equipment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golf clubs, tennis rackets, boxing gloves, soccer ball, …</a:t>
            </a:r>
            <a:endParaRPr/>
          </a:p>
        </p:txBody>
      </p:sp>
      <p:sp>
        <p:nvSpPr>
          <p:cNvPr id="389" name="Google Shape;389;p5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Skills</a:t>
            </a:r>
            <a:endParaRPr/>
          </a:p>
        </p:txBody>
      </p:sp>
      <p:sp>
        <p:nvSpPr>
          <p:cNvPr id="395" name="Google Shape;395;p57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simple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learned skills that depend mostly on innate abilities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easy to learn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cognitive load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easy to re-use and adapt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pointing, grasping, tapping, 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composite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learned skills that depend on other simple or composite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take more effort to learn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higher cognitive load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often require conscious effort and practice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often used for more advanced tasks</a:t>
            </a:r>
            <a:endParaRPr/>
          </a:p>
        </p:txBody>
      </p:sp>
      <p:sp>
        <p:nvSpPr>
          <p:cNvPr id="396" name="Google Shape;396;p5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 Composite Skills</a:t>
            </a:r>
            <a:endParaRPr/>
          </a:p>
        </p:txBody>
      </p:sp>
      <p:sp>
        <p:nvSpPr>
          <p:cNvPr id="402" name="Google Shape;402;p58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object manipulation via mouse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conversion of mouse movements into pointer movements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mapping of mouse actions to object manipulation actions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and hold to drag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double-click, control-click, etc. 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scrolling to view hidden screen content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must be aware that there is more content than can be seen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translation of user actions into scrolling actions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scrolling via touchpad vs. scrolling via scroll bar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navigation of folders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terminology confusion: document, file, folder, directory, file system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hierarchical structure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multiple display options: icons, list, indented list, multiple panes, tree</a:t>
            </a:r>
            <a:endParaRPr/>
          </a:p>
        </p:txBody>
      </p:sp>
      <p:sp>
        <p:nvSpPr>
          <p:cNvPr id="403" name="Google Shape;403;p5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Composite Skills and NUIs</a:t>
            </a:r>
            <a:endParaRPr/>
          </a:p>
        </p:txBody>
      </p:sp>
      <p:sp>
        <p:nvSpPr>
          <p:cNvPr id="409" name="Google Shape;409;p59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touch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gestures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speech</a:t>
            </a:r>
            <a:endParaRPr/>
          </a:p>
        </p:txBody>
      </p:sp>
      <p:sp>
        <p:nvSpPr>
          <p:cNvPr id="410" name="Google Shape;410;p5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Cognitive Load</a:t>
            </a:r>
            <a:endParaRPr/>
          </a:p>
        </p:txBody>
      </p:sp>
      <p:sp>
        <p:nvSpPr>
          <p:cNvPr id="416" name="Google Shape;416;p60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measure of the working memory required to perform a task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 memory capacity is limited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skills and cognitive load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skills increases cognitive load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composite skills have higher cognitive load</a:t>
            </a:r>
            <a:endParaRPr/>
          </a:p>
        </p:txBody>
      </p:sp>
      <p:sp>
        <p:nvSpPr>
          <p:cNvPr id="417" name="Google Shape;417;p6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Cognitive Load Types</a:t>
            </a:r>
            <a:endParaRPr/>
          </a:p>
        </p:txBody>
      </p:sp>
      <p:sp>
        <p:nvSpPr>
          <p:cNvPr id="423" name="Google Shape;423;p61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intrinsic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inherent difficulty of the task or subject matter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difficult or impossible to change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extraneous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cognitive load imposed by the interaction method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adjusting loudness in a car radio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knob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touch panel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should be minimized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germane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involved in processing and understanding the task or subject matter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requires task and domain knowledge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be reduced by good interaction design</a:t>
            </a:r>
            <a:endParaRPr/>
          </a:p>
        </p:txBody>
      </p:sp>
      <p:sp>
        <p:nvSpPr>
          <p:cNvPr id="424" name="Google Shape;424;p6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2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Cognitive Load Types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HCI</a:t>
            </a:r>
            <a:endParaRPr/>
          </a:p>
        </p:txBody>
      </p:sp>
      <p:sp>
        <p:nvSpPr>
          <p:cNvPr id="430" name="Google Shape;430;p62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Intrinsic Extraneous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Germane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61100"/>
              </a:buClr>
              <a:buSzPts val="1100"/>
              <a:buFont typeface="Arial"/>
              <a:buNone/>
            </a:pPr>
            <a:r>
              <a:rPr b="1" i="1" lang="en-US" sz="1100">
                <a:solidFill>
                  <a:srgbClr val="961100"/>
                </a:solidFill>
                <a:latin typeface="Arial"/>
                <a:ea typeface="Arial"/>
                <a:cs typeface="Arial"/>
                <a:sym typeface="Arial"/>
              </a:rPr>
              <a:t>HCI description</a:t>
            </a:r>
            <a:endParaRPr b="0" i="0"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inherent difficulty of the task.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load created by the skills used in the interaction.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load involved in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the interface.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61100"/>
              </a:buClr>
              <a:buSzPts val="1100"/>
              <a:buFont typeface="Arial"/>
              <a:buNone/>
            </a:pPr>
            <a:r>
              <a:rPr b="1" i="1" lang="en-US" sz="1100">
                <a:solidFill>
                  <a:srgbClr val="9611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0" i="0"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design cannot change the difficulty, but difficult tasks can be split into sub-tasks.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poorly designed interaction can make the user think more than necessary while a well-designed interaction can seem completely natural.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Well-designed interfaces focus on progressively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teaching the user how to use it.</a:t>
            </a:r>
            <a:endParaRPr/>
          </a:p>
        </p:txBody>
      </p:sp>
      <p:sp>
        <p:nvSpPr>
          <p:cNvPr id="431" name="Google Shape;431;p62"/>
          <p:cNvSpPr txBox="1"/>
          <p:nvPr>
            <p:ph idx="12" type="sldNum"/>
          </p:nvPr>
        </p:nvSpPr>
        <p:spPr>
          <a:xfrm rot="5492">
            <a:off x="8897089" y="6529260"/>
            <a:ext cx="187800" cy="1848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graphicFrame>
        <p:nvGraphicFramePr>
          <p:cNvPr id="432" name="Google Shape;432;p62"/>
          <p:cNvGraphicFramePr/>
          <p:nvPr/>
        </p:nvGraphicFramePr>
        <p:xfrm>
          <a:off x="101600" y="1612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{BBDE741F-C896-4C79-AD8A-4C42CC72CEA4}</a:tableStyleId>
              </a:tblPr>
              <a:tblGrid>
                <a:gridCol w="1838275"/>
                <a:gridCol w="2933350"/>
                <a:gridCol w="4042200"/>
              </a:tblGrid>
              <a:tr h="108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11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US" sz="2400" u="none" cap="none" strike="noStrike">
                          <a:solidFill>
                            <a:srgbClr val="9611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Cognitive load type</a:t>
                      </a:r>
                      <a:endParaRPr/>
                    </a:p>
                  </a:txBody>
                  <a:tcPr marT="50800" marB="50800" marR="50800" marL="508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11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US" sz="2400" u="none" cap="none" strike="noStrike">
                          <a:solidFill>
                            <a:srgbClr val="9611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HCI description</a:t>
                      </a:r>
                      <a:endParaRPr/>
                    </a:p>
                  </a:txBody>
                  <a:tcPr marT="50800" marB="50800" marR="50800" marL="508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1100"/>
                        </a:buClr>
                        <a:buSzPts val="2400"/>
                        <a:buFont typeface="Arial"/>
                        <a:buNone/>
                      </a:pPr>
                      <a:r>
                        <a:rPr b="1" i="1" lang="en-US" sz="2400" u="none" cap="none" strike="noStrike">
                          <a:solidFill>
                            <a:srgbClr val="9611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</a:t>
                      </a:r>
                      <a:endParaRPr/>
                    </a:p>
                  </a:txBody>
                  <a:tcPr marT="50800" marB="50800" marR="50800" marL="508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FDFF"/>
                    </a:solidFill>
                  </a:tcPr>
                </a:tc>
              </a:tr>
              <a:tr h="1204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Intrinsic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inherent difficulty of the task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Interaction design cannot change the difficulty, but difficult tasks can be split into sub-tasks.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9EF"/>
                    </a:solidFill>
                  </a:tcPr>
                </a:tc>
              </a:tr>
              <a:tr h="152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Extraneous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load created by the skills used in the interaction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 poorly designed interaction can make the user think more than necessary. </a:t>
                      </a:r>
                      <a:b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 well-designed interaction can seem completely natural.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5F8"/>
                    </a:solidFill>
                  </a:tcPr>
                </a:tc>
              </a:tr>
              <a:tr h="9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Germane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load involved in learning the interface 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Well-designed interfaces focus on progressively teaching the user how to use it.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E9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>
            <p:ph type="title"/>
          </p:nvPr>
        </p:nvSpPr>
        <p:spPr>
          <a:xfrm>
            <a:off x="1322920" y="-1"/>
            <a:ext cx="64983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8FAF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368F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Interaction Guidelines</a:t>
            </a:r>
            <a:endParaRPr/>
          </a:p>
        </p:txBody>
      </p:sp>
      <p:sp>
        <p:nvSpPr>
          <p:cNvPr id="438" name="Google Shape;438;p63"/>
          <p:cNvSpPr txBox="1"/>
          <p:nvPr>
            <p:ph idx="1" type="body"/>
          </p:nvPr>
        </p:nvSpPr>
        <p:spPr>
          <a:xfrm>
            <a:off x="1293279" y="3505200"/>
            <a:ext cx="6502401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enable instant expertise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reduce cognitive load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induce progressive learning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utilize direct interaction</a:t>
            </a:r>
            <a:endParaRPr/>
          </a:p>
        </p:txBody>
      </p:sp>
      <p:sp>
        <p:nvSpPr>
          <p:cNvPr id="439" name="Google Shape;439;p63"/>
          <p:cNvSpPr txBox="1"/>
          <p:nvPr>
            <p:ph idx="12" type="sldNum"/>
          </p:nvPr>
        </p:nvSpPr>
        <p:spPr>
          <a:xfrm rot="-77457">
            <a:off x="8879489" y="6529269"/>
            <a:ext cx="213054" cy="184848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Instant Expertise</a:t>
            </a:r>
            <a:endParaRPr/>
          </a:p>
        </p:txBody>
      </p:sp>
      <p:sp>
        <p:nvSpPr>
          <p:cNvPr id="445" name="Google Shape;445;p64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Reuse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common human skills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composite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often based on 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objects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containers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gestures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manipulations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skills based on task or domain expertise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know how to do certain things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 all users may have the same set of skills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some skills may be obsolete or counterproductive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tool requires different methods, workflow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most of theses skills are composite skills</a:t>
            </a:r>
            <a:endParaRPr/>
          </a:p>
        </p:txBody>
      </p:sp>
      <p:sp>
        <p:nvSpPr>
          <p:cNvPr id="446" name="Google Shape;446;p6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Cognitive Load</a:t>
            </a:r>
            <a:endParaRPr/>
          </a:p>
        </p:txBody>
      </p:sp>
      <p:sp>
        <p:nvSpPr>
          <p:cNvPr id="452" name="Google Shape;452;p65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design the most common interactions to use innate abilities and simple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cognitive load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easy to learn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 conflict with the reuse of “instant expertise” skills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e.g. touch-based interaction vs. re-use of mouse skills</a:t>
            </a:r>
            <a:endParaRPr/>
          </a:p>
        </p:txBody>
      </p:sp>
      <p:sp>
        <p:nvSpPr>
          <p:cNvPr id="453" name="Google Shape;453;p6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Course Overview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 fontScale="47500" lnSpcReduction="20000"/>
          </a:bodyPr>
          <a:lstStyle/>
          <a:p>
            <a:pPr indent="-257888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Introduction</a:t>
            </a:r>
            <a:endParaRPr/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Cognitive Foundations</a:t>
            </a:r>
            <a:endParaRPr/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Input-Output Devices</a:t>
            </a:r>
            <a:endParaRPr/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Spaces</a:t>
            </a:r>
            <a:endParaRPr/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Styles</a:t>
            </a:r>
            <a:endParaRPr/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with Mobile Devices</a:t>
            </a:r>
            <a:b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endParaRPr/>
          </a:p>
          <a:p>
            <a:pPr indent="-217169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217169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217169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Speech-Based Interaction</a:t>
            </a:r>
            <a:endParaRPr/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 Assistance</a:t>
            </a:r>
            <a:endParaRPr/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Natural User Interfaces</a:t>
            </a:r>
            <a:endParaRPr/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Case Studies</a:t>
            </a:r>
            <a:endParaRPr/>
          </a:p>
          <a:p>
            <a:pPr indent="-257888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ct val="7500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Project Presentations</a:t>
            </a:r>
            <a:endParaRPr/>
          </a:p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 rot="6959">
            <a:off x="8916884" y="6529291"/>
            <a:ext cx="148200" cy="1848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Progressive Learning</a:t>
            </a:r>
            <a:endParaRPr/>
          </a:p>
        </p:txBody>
      </p:sp>
      <p:sp>
        <p:nvSpPr>
          <p:cNvPr id="459" name="Google Shape;459;p66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if reuse doesn’t work, teach simple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easier to learn than composite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enables progressive learning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advanced tasks should be broken down into subtasks that use simple skills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present novice users with basic tasks first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examine paths for common usage scenarios that lead from basic tasks to complex tasks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 the number of options exposed to the user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advanced options should be available to experienced users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 be more difficult to access</a:t>
            </a:r>
            <a:endParaRPr/>
          </a:p>
        </p:txBody>
      </p:sp>
      <p:sp>
        <p:nvSpPr>
          <p:cNvPr id="460" name="Google Shape;460;p6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Interaction</a:t>
            </a:r>
            <a:endParaRPr/>
          </a:p>
        </p:txBody>
      </p:sp>
      <p:sp>
        <p:nvSpPr>
          <p:cNvPr id="466" name="Google Shape;466;p67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direct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identification of the object to interact with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manipulation of the object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works well with touch and gesture-based methods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touch or apply gesture to an object visible on the screen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more difficult with voice, virtual reality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identification of objects through speech can become complicated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“the green square in the upper left corner of the screen”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haptic feedback for VR</a:t>
            </a:r>
            <a:endParaRPr/>
          </a:p>
        </p:txBody>
      </p:sp>
      <p:sp>
        <p:nvSpPr>
          <p:cNvPr id="467" name="Google Shape;467;p6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8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Directness Types</a:t>
            </a:r>
            <a:endParaRPr/>
          </a:p>
        </p:txBody>
      </p:sp>
      <p:sp>
        <p:nvSpPr>
          <p:cNvPr id="473" name="Google Shape;473;p68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spatial proximity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action is close to the object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 be simulated via avatars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e.g. in virtual reality settings, 3-D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temporal proximity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action and interface re-action are (close to) simultaneous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parallel action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action and interface reaction overlap in at least one degree of freedom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most often: object moves in the same direction as the user’s action</a:t>
            </a:r>
            <a:endParaRPr/>
          </a:p>
        </p:txBody>
      </p:sp>
      <p:sp>
        <p:nvSpPr>
          <p:cNvPr id="474" name="Google Shape;474;p6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Case Study: Direct Interaction with Tetris</a:t>
            </a:r>
            <a:endParaRPr/>
          </a:p>
        </p:txBody>
      </p:sp>
      <p:sp>
        <p:nvSpPr>
          <p:cNvPr id="480" name="Google Shape;480;p69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basic operations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problem space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 space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Tetris Devices</a:t>
            </a:r>
            <a:endParaRPr/>
          </a:p>
        </p:txBody>
      </p:sp>
      <p:sp>
        <p:nvSpPr>
          <p:cNvPr id="481" name="Google Shape;481;p6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droppedImage.png" id="482" name="Google Shape;48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0" y="51816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Interaction Analysis</a:t>
            </a:r>
            <a:endParaRPr/>
          </a:p>
        </p:txBody>
      </p:sp>
      <p:sp>
        <p:nvSpPr>
          <p:cNvPr id="488" name="Google Shape;488;p70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basic operations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input: Human =&gt; Tetris device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output: Tetris device =&gt; human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dependencies between operations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concurrent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mutually exclusive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...</a:t>
            </a:r>
            <a:endParaRPr/>
          </a:p>
        </p:txBody>
      </p:sp>
      <p:sp>
        <p:nvSpPr>
          <p:cNvPr id="489" name="Google Shape;489;p7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1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Operations</a:t>
            </a:r>
            <a:endParaRPr/>
          </a:p>
        </p:txBody>
      </p:sp>
      <p:sp>
        <p:nvSpPr>
          <p:cNvPr id="495" name="Google Shape;495;p71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select object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default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move left, move right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move up, move down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rotate left, rotate right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start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sound on/off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reset</a:t>
            </a:r>
            <a:endParaRPr/>
          </a:p>
        </p:txBody>
      </p:sp>
      <p:sp>
        <p:nvSpPr>
          <p:cNvPr id="496" name="Google Shape;496;p7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2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“Game Space”</a:t>
            </a:r>
            <a:endParaRPr/>
          </a:p>
        </p:txBody>
      </p:sp>
      <p:sp>
        <p:nvSpPr>
          <p:cNvPr id="502" name="Google Shape;502;p72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Problem Space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 Node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Goal(s) Node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Operators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transition from one state to another state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Heuristics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ranking of successor nodes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Interactions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actions</a:t>
            </a:r>
            <a:endParaRPr/>
          </a:p>
          <a:p>
            <a:pPr indent="-219780" lvl="2" marL="90558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constraints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</a:t>
            </a:r>
            <a:endParaRPr/>
          </a:p>
        </p:txBody>
      </p:sp>
      <p:sp>
        <p:nvSpPr>
          <p:cNvPr id="503" name="Google Shape;503;p7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3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“Interaction Space”</a:t>
            </a:r>
            <a:endParaRPr/>
          </a:p>
        </p:txBody>
      </p:sp>
      <p:sp>
        <p:nvSpPr>
          <p:cNvPr id="509" name="Google Shape;509;p73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93808" lvl="0" marL="6325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9"/>
              <a:buChar char="●"/>
            </a:pPr>
            <a:r>
              <a:rPr lang="en-US" sz="1745"/>
              <a:t>Infrastructure</a:t>
            </a:r>
            <a:endParaRPr/>
          </a:p>
          <a:p>
            <a:pPr indent="-243641" lvl="1" marL="90886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64"/>
              <a:buChar char=""/>
            </a:pPr>
            <a:r>
              <a:rPr lang="en-US" sz="1552"/>
              <a:t>transmission channels and media</a:t>
            </a:r>
            <a:endParaRPr/>
          </a:p>
          <a:p>
            <a:pPr indent="-250614" lvl="2" marL="11899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19"/>
              <a:buChar char=""/>
            </a:pPr>
            <a:r>
              <a:rPr lang="en-US" sz="1358"/>
              <a:t>used to transmit messages between “interactors”</a:t>
            </a:r>
            <a:endParaRPr/>
          </a:p>
          <a:p>
            <a:pPr indent="-243641" lvl="1" marL="90886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64"/>
              <a:buChar char=""/>
            </a:pPr>
            <a:r>
              <a:rPr lang="en-US" sz="1552"/>
              <a:t>alphabet</a:t>
            </a:r>
            <a:endParaRPr/>
          </a:p>
          <a:p>
            <a:pPr indent="-250614" lvl="2" marL="11899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19"/>
              <a:buChar char=""/>
            </a:pPr>
            <a:r>
              <a:rPr lang="en-US" sz="1358"/>
              <a:t>common set of symbols</a:t>
            </a:r>
            <a:endParaRPr/>
          </a:p>
          <a:p>
            <a:pPr indent="-214811" lvl="3" marL="144055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300"/>
              </a:buClr>
              <a:buSzPts val="873"/>
              <a:buChar char=""/>
            </a:pPr>
            <a:r>
              <a:rPr lang="en-US" sz="1164"/>
              <a:t>blocks: shape, color</a:t>
            </a:r>
            <a:endParaRPr/>
          </a:p>
          <a:p>
            <a:pPr indent="-214811" lvl="3" marL="144055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300"/>
              </a:buClr>
              <a:buSzPts val="873"/>
              <a:buChar char=""/>
            </a:pPr>
            <a:r>
              <a:rPr lang="en-US" sz="1164"/>
              <a:t>controls: start, stop, rotate, left, right, ??</a:t>
            </a:r>
            <a:endParaRPr/>
          </a:p>
          <a:p>
            <a:pPr indent="-243641" lvl="1" marL="90886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64"/>
              <a:buChar char=""/>
            </a:pPr>
            <a:r>
              <a:rPr lang="en-US" sz="1552"/>
              <a:t>encoding and decoding</a:t>
            </a:r>
            <a:endParaRPr/>
          </a:p>
          <a:p>
            <a:pPr indent="-250614" lvl="2" marL="11899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19"/>
              <a:buChar char=""/>
            </a:pPr>
            <a:r>
              <a:rPr lang="en-US" sz="1358"/>
              <a:t>mapping between different representation schemes</a:t>
            </a:r>
            <a:endParaRPr/>
          </a:p>
          <a:p>
            <a:pPr indent="-234940" lvl="3" marL="146068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73"/>
              <a:buChar char=""/>
            </a:pPr>
            <a:r>
              <a:rPr lang="en-US" sz="1164"/>
              <a:t>internal</a:t>
            </a:r>
            <a:endParaRPr/>
          </a:p>
          <a:p>
            <a:pPr indent="-234940" lvl="3" marL="146068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73"/>
              <a:buChar char=""/>
            </a:pPr>
            <a:r>
              <a:rPr lang="en-US" sz="1164"/>
              <a:t>external</a:t>
            </a:r>
            <a:endParaRPr/>
          </a:p>
          <a:p>
            <a:pPr indent="-293808" lvl="0" marL="63258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SzPts val="1309"/>
              <a:buChar char="●"/>
            </a:pPr>
            <a:r>
              <a:rPr lang="en-US" sz="1745"/>
              <a:t>Information Flow</a:t>
            </a:r>
            <a:endParaRPr/>
          </a:p>
          <a:p>
            <a:pPr indent="-243641" lvl="1" marL="90886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64"/>
              <a:buChar char=""/>
            </a:pPr>
            <a:r>
              <a:rPr lang="en-US" sz="1552"/>
              <a:t>input</a:t>
            </a:r>
            <a:endParaRPr/>
          </a:p>
          <a:p>
            <a:pPr indent="-250614" lvl="2" marL="11899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19"/>
              <a:buChar char=""/>
            </a:pPr>
            <a:r>
              <a:rPr lang="en-US" sz="1358"/>
              <a:t>channels</a:t>
            </a:r>
            <a:endParaRPr/>
          </a:p>
          <a:p>
            <a:pPr indent="-250614" lvl="2" marL="11899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19"/>
              <a:buChar char=""/>
            </a:pPr>
            <a:r>
              <a:rPr lang="en-US" sz="1358"/>
              <a:t>actions</a:t>
            </a:r>
            <a:endParaRPr/>
          </a:p>
          <a:p>
            <a:pPr indent="-250614" lvl="2" marL="118993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19"/>
              <a:buChar char=""/>
            </a:pPr>
            <a:r>
              <a:rPr lang="en-US" sz="1358"/>
              <a:t>constraints</a:t>
            </a:r>
            <a:endParaRPr/>
          </a:p>
          <a:p>
            <a:pPr indent="-243641" lvl="1" marL="90886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64"/>
              <a:buChar char=""/>
            </a:pPr>
            <a:r>
              <a:rPr lang="en-US" sz="1552"/>
              <a:t>output</a:t>
            </a:r>
            <a:endParaRPr/>
          </a:p>
        </p:txBody>
      </p:sp>
      <p:sp>
        <p:nvSpPr>
          <p:cNvPr id="510" name="Google Shape;510;p7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Dedicated Tetris Devices</a:t>
            </a:r>
            <a:endParaRPr/>
          </a:p>
        </p:txBody>
      </p:sp>
      <p:sp>
        <p:nvSpPr>
          <p:cNvPr id="516" name="Google Shape;516;p74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handheld toys specifically designed for Tetris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Tetris Jr. (key chain)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Radica Big Screen Tetris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Radica Tetris 360</a:t>
            </a:r>
            <a:endParaRPr/>
          </a:p>
        </p:txBody>
      </p:sp>
      <p:sp>
        <p:nvSpPr>
          <p:cNvPr id="517" name="Google Shape;517;p7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pedImage.tiff" id="522" name="Google Shape;52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800" y="12700"/>
            <a:ext cx="4673600" cy="50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5"/>
          <p:cNvSpPr txBox="1"/>
          <p:nvPr>
            <p:ph type="title"/>
          </p:nvPr>
        </p:nvSpPr>
        <p:spPr>
          <a:xfrm>
            <a:off x="320674" y="-1"/>
            <a:ext cx="3257188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Jr. </a:t>
            </a:r>
            <a:endParaRPr/>
          </a:p>
        </p:txBody>
      </p:sp>
      <p:sp>
        <p:nvSpPr>
          <p:cNvPr id="524" name="Google Shape;524;p75"/>
          <p:cNvSpPr txBox="1"/>
          <p:nvPr>
            <p:ph idx="1" type="body"/>
          </p:nvPr>
        </p:nvSpPr>
        <p:spPr>
          <a:xfrm>
            <a:off x="322262" y="1612900"/>
            <a:ext cx="3254012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key chain device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black and white display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Tetris blocks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score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seven input buttons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LEFT, RIGHT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ROTATE/START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ON/PAUSE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SOUND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RESET</a:t>
            </a:r>
            <a:endParaRPr/>
          </a:p>
        </p:txBody>
      </p:sp>
      <p:sp>
        <p:nvSpPr>
          <p:cNvPr id="525" name="Google Shape;525;p7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droppedImage.jpg" id="526" name="Google Shape;52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5900" y="4102100"/>
            <a:ext cx="2768600" cy="2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 txBox="1"/>
          <p:nvPr/>
        </p:nvSpPr>
        <p:spPr>
          <a:xfrm>
            <a:off x="1104900" y="6578600"/>
            <a:ext cx="4610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http://www.strapya-world.com/images/medium/56/56-900105_MED.jpg</a:t>
            </a:r>
            <a:endParaRPr/>
          </a:p>
        </p:txBody>
      </p:sp>
      <p:pic>
        <p:nvPicPr>
          <p:cNvPr descr="droppedImage.tiff" id="528" name="Google Shape;528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4500" y="-203200"/>
            <a:ext cx="5461000" cy="7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5"/>
          <p:cNvSpPr txBox="1"/>
          <p:nvPr/>
        </p:nvSpPr>
        <p:spPr>
          <a:xfrm>
            <a:off x="5664200" y="1320800"/>
            <a:ext cx="348646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EBEBE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http://theodor.lauppert.ws/games/s/screen1/tetrisjr.gif</a:t>
            </a:r>
            <a:endParaRPr/>
          </a:p>
        </p:txBody>
      </p:sp>
      <p:sp>
        <p:nvSpPr>
          <p:cNvPr id="530" name="Google Shape;530;p75"/>
          <p:cNvSpPr txBox="1"/>
          <p:nvPr/>
        </p:nvSpPr>
        <p:spPr>
          <a:xfrm>
            <a:off x="0" y="25400"/>
            <a:ext cx="360062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http://theodor.lauppert.ws/games/s/images2/tetrisjr.png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/>
              <a:t>Chapter Overview</a:t>
            </a:r>
            <a:br>
              <a:rPr lang="en-US"/>
            </a:br>
            <a:r>
              <a:rPr lang="en-US"/>
              <a:t>Natural User Interfaces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550856" y="1552200"/>
            <a:ext cx="4029900" cy="4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Motivation</a:t>
            </a:r>
            <a:endParaRPr/>
          </a:p>
          <a:p>
            <a: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Objectives</a:t>
            </a:r>
            <a:endParaRPr/>
          </a:p>
          <a:p>
            <a: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Terminology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NUI </a:t>
            </a:r>
            <a:endParaRPr/>
          </a:p>
          <a:p>
            <a: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Background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CLI =&gt; GUI =&gt; NUI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skills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cognitive load</a:t>
            </a:r>
            <a:endParaRPr/>
          </a:p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 rot="5492">
            <a:off x="8897089" y="6529261"/>
            <a:ext cx="187800" cy="1848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b="1" lang="en-US" sz="700">
                <a:solidFill>
                  <a:srgbClr val="0048AA"/>
                </a:solidFill>
              </a:rPr>
              <a:t>‹#›</a:t>
            </a:fld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Natural Interaction Guidelines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enable instant expertise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reduce cognitive load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induce progressive learning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utilize direct interaction</a:t>
            </a:r>
            <a:endParaRPr/>
          </a:p>
          <a:p>
            <a: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Natural Interaction Application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reuse innate abilities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reuse basic skills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acquire new skills</a:t>
            </a:r>
            <a:endParaRPr/>
          </a:p>
          <a:p>
            <a:pPr indent="-304800" lvl="1" marL="914400" rtl="0" algn="l"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/>
              <a:t>learn tasks</a:t>
            </a:r>
            <a:endParaRPr/>
          </a:p>
          <a:p>
            <a: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Important Concepts and Terms</a:t>
            </a:r>
            <a:endParaRPr/>
          </a:p>
          <a:p>
            <a: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Chapter Summary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6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larger device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B&amp;W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nine buttons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LEFT/RIGHT/UP/DOWN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ROTATE LEFT/RICHT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SOUND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RESET</a:t>
            </a:r>
            <a:endParaRPr/>
          </a:p>
        </p:txBody>
      </p:sp>
      <p:sp>
        <p:nvSpPr>
          <p:cNvPr id="536" name="Google Shape;536;p7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droppedImage.tiff" id="537" name="Google Shape;53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3746500"/>
            <a:ext cx="2997200" cy="271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ppedImage.tiff" id="538" name="Google Shape;53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4500" y="825500"/>
            <a:ext cx="6350000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6"/>
          <p:cNvSpPr txBox="1"/>
          <p:nvPr/>
        </p:nvSpPr>
        <p:spPr>
          <a:xfrm>
            <a:off x="25400" y="6642100"/>
            <a:ext cx="469060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http://static.productreview.com.au/pr.products/35851_big_screen_tetris.gif</a:t>
            </a:r>
            <a:endParaRPr/>
          </a:p>
        </p:txBody>
      </p:sp>
      <p:sp>
        <p:nvSpPr>
          <p:cNvPr id="540" name="Google Shape;540;p76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Radica Big Screen Tetris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Radica Big Screen Tetris 2</a:t>
            </a:r>
            <a:endParaRPr/>
          </a:p>
        </p:txBody>
      </p:sp>
      <p:sp>
        <p:nvSpPr>
          <p:cNvPr id="546" name="Google Shape;546;p77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47" name="Google Shape;547;p7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droppedImage.tiff" id="548" name="Google Shape;54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3746500"/>
            <a:ext cx="2997200" cy="271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ppedImage.tiff" id="549" name="Google Shape;54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4500" y="825500"/>
            <a:ext cx="6350000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7"/>
          <p:cNvSpPr txBox="1"/>
          <p:nvPr/>
        </p:nvSpPr>
        <p:spPr>
          <a:xfrm>
            <a:off x="25400" y="6642100"/>
            <a:ext cx="469060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http://static.productreview.com.au/pr.products/35851_big_screen_tetris.gif</a:t>
            </a:r>
            <a:endParaRPr/>
          </a:p>
        </p:txBody>
      </p:sp>
      <p:pic>
        <p:nvPicPr>
          <p:cNvPr descr="droppedImage.tiff" id="551" name="Google Shape;551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406400"/>
            <a:ext cx="9144000" cy="82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7"/>
          <p:cNvSpPr txBox="1"/>
          <p:nvPr/>
        </p:nvSpPr>
        <p:spPr>
          <a:xfrm>
            <a:off x="279400" y="6642100"/>
            <a:ext cx="8039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http://spielzeug-express.de/media/catalog/product/cache/1/image/9df78eab33525d08d6e5fb8d27136e95/i/m/image_2953.jpg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78"/>
          <p:cNvGrpSpPr/>
          <p:nvPr/>
        </p:nvGrpSpPr>
        <p:grpSpPr>
          <a:xfrm>
            <a:off x="2743200" y="1397000"/>
            <a:ext cx="6350000" cy="5207000"/>
            <a:chOff x="0" y="0"/>
            <a:chExt cx="6350000" cy="5207000"/>
          </a:xfrm>
        </p:grpSpPr>
        <p:pic>
          <p:nvPicPr>
            <p:cNvPr descr="droppedImage.tiff" id="558" name="Google Shape;558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50000" cy="520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78"/>
            <p:cNvSpPr txBox="1"/>
            <p:nvPr/>
          </p:nvSpPr>
          <p:spPr>
            <a:xfrm>
              <a:off x="774700" y="4953000"/>
              <a:ext cx="4049217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Source Sans Pro"/>
                <a:buNone/>
              </a:pPr>
              <a:r>
                <a:rPr b="0" i="0" lang="en-US" sz="1000" u="sng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http://kidstoysheaven.com/img/mattel-radica-tetris-360_70967_250.jpg</a:t>
              </a:r>
              <a:endParaRPr/>
            </a:p>
          </p:txBody>
        </p:sp>
      </p:grpSp>
      <p:sp>
        <p:nvSpPr>
          <p:cNvPr id="560" name="Google Shape;560;p78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Radica Tetris 360</a:t>
            </a:r>
            <a:endParaRPr/>
          </a:p>
        </p:txBody>
      </p:sp>
      <p:sp>
        <p:nvSpPr>
          <p:cNvPr id="561" name="Google Shape;561;p78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Tetris variation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eleven buttons</a:t>
            </a:r>
            <a:endParaRPr/>
          </a:p>
        </p:txBody>
      </p:sp>
      <p:sp>
        <p:nvSpPr>
          <p:cNvPr id="562" name="Google Shape;562;p7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9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on Game Stations</a:t>
            </a:r>
            <a:endParaRPr/>
          </a:p>
        </p:txBody>
      </p:sp>
      <p:sp>
        <p:nvSpPr>
          <p:cNvPr id="568" name="Google Shape;568;p79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variations of Tetris have been implemented on many game stations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straightforward mapping of operations to game station controllers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directional pad (C-Up, C-Down, C-Left, C-Right)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analog joy stick</a:t>
            </a:r>
            <a:endParaRPr/>
          </a:p>
        </p:txBody>
      </p:sp>
      <p:sp>
        <p:nvSpPr>
          <p:cNvPr id="569" name="Google Shape;569;p7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on Computers</a:t>
            </a:r>
            <a:endParaRPr/>
          </a:p>
        </p:txBody>
      </p:sp>
      <p:sp>
        <p:nvSpPr>
          <p:cNvPr id="575" name="Google Shape;575;p80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variations of Tetris are available for most consumer-oriented computer systems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mapping of operations 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keyboard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cursor keys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keys for remaining operations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mouse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move operations easy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rotate less obvious</a:t>
            </a:r>
            <a:endParaRPr/>
          </a:p>
        </p:txBody>
      </p:sp>
      <p:sp>
        <p:nvSpPr>
          <p:cNvPr id="576" name="Google Shape;576;p8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1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Voice-Controlled Tetris</a:t>
            </a:r>
            <a:endParaRPr/>
          </a:p>
        </p:txBody>
      </p:sp>
      <p:sp>
        <p:nvSpPr>
          <p:cNvPr id="582" name="Google Shape;582;p81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mapping of voice commands on equivalent key controls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“press right arrow”, ...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also shortcuts: “go right”, “go left”, ...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doesn’t work with all implementations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Flash-based versions appear to be difficult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References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Play Tetris with your voice. (n.d.). Retrieved May 29, 2012,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http://hand2mouth.wordpress.com/2009/09/03/play-tetris-with-your-voice/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Sporka, A. J., Kurniawan, S. H., Mahmud, M., &amp; Slavík, P. (2006). Non-speech input and speech recognition for real-time control of computer games (p. 213). ACM Press. doi:10.1145/1168987.1169023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Yuan, X., &amp; Fan, J. (2011). Design and implementation of voice controlled Tetris game based on Microsoft SDK. Multimedia Technology (ICMT), 2011 International Conference on (pp. 275 –278). doi:10.1109/ICMT.2011.6001825</a:t>
            </a:r>
            <a:endParaRPr/>
          </a:p>
        </p:txBody>
      </p:sp>
      <p:sp>
        <p:nvSpPr>
          <p:cNvPr id="583" name="Google Shape;583;p81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2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Touch-Based Tetris</a:t>
            </a:r>
            <a:endParaRPr/>
          </a:p>
        </p:txBody>
      </p:sp>
      <p:sp>
        <p:nvSpPr>
          <p:cNvPr id="589" name="Google Shape;589;p82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many variations of Tetris on smartphones, tablets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direct mapping of operations to touch-based gestures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move =&gt; drag, swipe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rotate =&gt; semi-circular swipe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References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Collberg, C., Kobourov, S., Kobes, S., Smith, B., Trush, S., &amp; Yee, G. (2003). TetraTetris: A Study of Multi-User Touch-Based Interaction Using DiamondTouch. Human-computer interaction: INTERACT’03; IFIP TC13 International Conference on Human-Computer Interaction, 1st-5th September 2003, Zurich, Switzerland (p. 81).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Tetris, Touch API and Android. (n.d.).RIAgora. Retrieved May 29, 2012,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http://www.riagora.com/2010/05/tetris-touch-api-and-android/</a:t>
            </a:r>
            <a:endParaRPr/>
          </a:p>
        </p:txBody>
      </p:sp>
      <p:sp>
        <p:nvSpPr>
          <p:cNvPr id="590" name="Google Shape;590;p8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and BCI</a:t>
            </a:r>
            <a:endParaRPr/>
          </a:p>
        </p:txBody>
      </p:sp>
      <p:sp>
        <p:nvSpPr>
          <p:cNvPr id="596" name="Google Shape;596;p83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sometimes used as a test for BCI devices</a:t>
            </a:r>
            <a:endParaRPr/>
          </a:p>
          <a:p>
            <a:pPr indent="-251177" lvl="1" marL="93697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Arial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CSC 484 class (find project?)</a:t>
            </a:r>
            <a:endParaRPr/>
          </a:p>
        </p:txBody>
      </p:sp>
      <p:sp>
        <p:nvSpPr>
          <p:cNvPr id="597" name="Google Shape;597;p8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4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 Tetris</a:t>
            </a:r>
            <a:endParaRPr/>
          </a:p>
        </p:txBody>
      </p:sp>
      <p:sp>
        <p:nvSpPr>
          <p:cNvPr id="603" name="Google Shape;603;p84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 lnSpcReduction="20000"/>
          </a:bodyPr>
          <a:lstStyle/>
          <a:p>
            <a:pPr indent="-257459" lvl="0" marL="55432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performance by Guillaume Reymond</a:t>
            </a:r>
            <a:endParaRPr/>
          </a:p>
          <a:p>
            <a:pPr indent="-213500" lvl="1" marL="79643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75"/>
              <a:buChar char="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http://www.youtube.com/watch?feature=player_detailpage&amp;v=G0LtUX_6IXY</a:t>
            </a:r>
            <a:endParaRPr/>
          </a:p>
          <a:p>
            <a:pPr indent="-257459" lvl="0" marL="55432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Tetris skaters</a:t>
            </a:r>
            <a:endParaRPr/>
          </a:p>
          <a:p>
            <a:pPr indent="-213500" lvl="1" marL="79643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75"/>
              <a:buChar char="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http://www.youtube.com/watch?feature=player_detailpage&amp;v=Fwvc6fmXmuY</a:t>
            </a:r>
            <a:endParaRPr/>
          </a:p>
          <a:p>
            <a:pPr indent="-257459" lvl="0" marL="55432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game show patterned after Tetris</a:t>
            </a:r>
            <a:endParaRPr/>
          </a:p>
          <a:p>
            <a:pPr indent="-213500" lvl="1" marL="79643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a styrofoam wall consisting of Tetris blocks moves towards the contestants</a:t>
            </a:r>
            <a:endParaRPr/>
          </a:p>
          <a:p>
            <a:pPr indent="-213500" lvl="1" marL="79643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contestants have to position themselves so that they can fit through the openings</a:t>
            </a:r>
            <a:endParaRPr/>
          </a:p>
          <a:p>
            <a:pPr indent="-213500" lvl="1" marL="79643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otherwise they are pushed into a pool of water</a:t>
            </a:r>
            <a:endParaRPr/>
          </a:p>
          <a:p>
            <a:pPr indent="-257459" lvl="0" marL="55432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also known as “Brain Wall” or “Hole in the Wall”</a:t>
            </a:r>
            <a:endParaRPr/>
          </a:p>
          <a:p>
            <a:pPr indent="-213500" lvl="1" marL="79643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comes in many different variation in many countries</a:t>
            </a:r>
            <a:endParaRPr/>
          </a:p>
          <a:p>
            <a:pPr indent="-257459" lvl="0" marL="55432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References</a:t>
            </a:r>
            <a:endParaRPr/>
          </a:p>
          <a:p>
            <a:pPr indent="-213500" lvl="1" marL="79643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36 Skaters Make Downhill Neon Video Game w/ Freebords. (2009). Retrieved from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http://www.youtube.com/watch?v=Fwvc6fmXmuY&amp;feature=youtube_gdata_player</a:t>
            </a:r>
            <a:endParaRPr/>
          </a:p>
          <a:p>
            <a:pPr indent="-213500" lvl="1" marL="79643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It’s People. Tetris is Made Out of People! - Technabob. (n.d.). Retrieved May 29, 2012, from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http://technabob.com/blog/2007/12/31/its-people-tetris-is-made-out-of-people/</a:t>
            </a:r>
            <a:endParaRPr/>
          </a:p>
          <a:p>
            <a:pPr indent="-213500" lvl="1" marL="79643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20"/>
              <a:buChar char=""/>
            </a:pPr>
            <a:r>
              <a:rPr lang="en-US" sz="1360"/>
              <a:t>The Original Human TETRIS Performance by Guillaume Reymond. (2007). Retrieved from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http://www.youtube.com/watch?v=G0LtUX_6IXY&amp;feature=youtube_gdata_player</a:t>
            </a:r>
            <a:endParaRPr/>
          </a:p>
        </p:txBody>
      </p:sp>
      <p:sp>
        <p:nvSpPr>
          <p:cNvPr id="604" name="Google Shape;604;p84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5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 Tetris 2</a:t>
            </a:r>
            <a:endParaRPr/>
          </a:p>
        </p:txBody>
      </p:sp>
      <p:sp>
        <p:nvSpPr>
          <p:cNvPr id="610" name="Google Shape;610;p85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11" name="Google Shape;611;p8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droppedImage.tiff" id="612" name="Google Shape;61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1300"/>
            <a:ext cx="660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5"/>
          <p:cNvSpPr txBox="1"/>
          <p:nvPr/>
        </p:nvSpPr>
        <p:spPr>
          <a:xfrm>
            <a:off x="1485900" y="6400800"/>
            <a:ext cx="473190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http://technabob.com/blog/wp-content/uploads/2007/12/human_tetris.jpg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6"/>
          <p:cNvSpPr txBox="1"/>
          <p:nvPr>
            <p:ph type="title"/>
          </p:nvPr>
        </p:nvSpPr>
        <p:spPr>
          <a:xfrm>
            <a:off x="320674" y="-1"/>
            <a:ext cx="6504452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 Tetris 3</a:t>
            </a:r>
            <a:endParaRPr/>
          </a:p>
        </p:txBody>
      </p:sp>
      <p:sp>
        <p:nvSpPr>
          <p:cNvPr id="619" name="Google Shape;619;p86"/>
          <p:cNvSpPr txBox="1"/>
          <p:nvPr>
            <p:ph idx="1" type="body"/>
          </p:nvPr>
        </p:nvSpPr>
        <p:spPr>
          <a:xfrm>
            <a:off x="322262" y="1612900"/>
            <a:ext cx="3254012" cy="4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band from Moscow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http://humantetris.bandcamp.com/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http://www.facebook.com/pages/Human-Tetris/132302626840565</a:t>
            </a:r>
            <a:endParaRPr/>
          </a:p>
        </p:txBody>
      </p:sp>
      <p:sp>
        <p:nvSpPr>
          <p:cNvPr id="620" name="Google Shape;620;p8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droppedImage.tiff" id="621" name="Google Shape;621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3900" y="1612900"/>
            <a:ext cx="4445000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6"/>
          <p:cNvSpPr txBox="1"/>
          <p:nvPr/>
        </p:nvSpPr>
        <p:spPr>
          <a:xfrm>
            <a:off x="4394200" y="6007100"/>
            <a:ext cx="470585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http://humantetris.bandcamp.com/album/happy-way-in-the-maze-of-rebirth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and AR/VR</a:t>
            </a:r>
            <a:endParaRPr/>
          </a:p>
        </p:txBody>
      </p:sp>
      <p:sp>
        <p:nvSpPr>
          <p:cNvPr id="628" name="Google Shape;628;p87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Tetris is used as experimental scenario for human-computer interaction in augmented and virtual reality systems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several versions available or under development for MS Kinect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mapping of operations to actions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move =&gt; grab &amp; drag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rotate =&gt; grab &amp; rotate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single-handed or two-handed</a:t>
            </a:r>
            <a:endParaRPr/>
          </a:p>
        </p:txBody>
      </p:sp>
      <p:sp>
        <p:nvSpPr>
          <p:cNvPr id="629" name="Google Shape;629;p87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8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Tetris and AR/VR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/>
          </a:p>
        </p:txBody>
      </p:sp>
      <p:sp>
        <p:nvSpPr>
          <p:cNvPr id="635" name="Google Shape;635;p88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 lnSpcReduction="10000"/>
          </a:bodyPr>
          <a:lstStyle/>
          <a:p>
            <a:pPr indent="-257459" lvl="0" marL="55432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Ha, T., &amp; Woo, W. (2006). Bare Hand Interface for Interaction in the Video See-Through HMD Based Wearable AR Environment. In R. Harper, M. Rauterberg, &amp; M. Combetto (Eds.), Entertainment Computing - ICEC 2006, Lecture Notes in Computer Science (Vol. 4161, pp. 354–357). Springer Berlin / Heidelberg. Retrieved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http://www.springerlink.com/content/r85485233j450661/abstract/</a:t>
            </a:r>
            <a:endParaRPr/>
          </a:p>
          <a:p>
            <a:pPr indent="-257459" lvl="0" marL="55432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Lee, K. J., Ahn, S. C., &amp; Kim, H.-G. (2006). Using a mobile device as an interface tool for HMD-based AR applications. Proceedings of the 2006 ACM SIGCHI international conference on Advances in computer entertainment technology, ACE  ’06. New York, NY, USA: ACM. doi:10.1145/1178823.1178833</a:t>
            </a:r>
            <a:endParaRPr/>
          </a:p>
          <a:p>
            <a:pPr indent="-257459" lvl="0" marL="55432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Parsons, T. D., Rizzo, A. A., Rogers, S., &amp; York, P. (2009). Virtual reality in paediatric rehabilitation: A review. Developmental Neurorehabilitation, 12(4), 224–238. doi:10.1080/17518420902991719</a:t>
            </a:r>
            <a:endParaRPr/>
          </a:p>
          <a:p>
            <a:pPr indent="-257459" lvl="0" marL="55432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Passig, D., &amp; Eden, S. (2001). Virtual Reality as a Tool for Improving Spatial Rotation among Deaf and Hard-of-Hearing Children. CyberPsychology &amp; Behavior, 4(6), 681–686. doi:10.1089/109493101753376623</a:t>
            </a:r>
            <a:endParaRPr/>
          </a:p>
          <a:p>
            <a:pPr indent="-257459" lvl="0" marL="55432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148"/>
              <a:buChar char="●"/>
            </a:pPr>
            <a:r>
              <a:rPr lang="en-US" sz="1530"/>
              <a:t>TechCrunch | Play Tetris Through The Kinect. (n.d.).TechCrunch. Retrieved May 29, 2012, from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http://techcrunch.com/2011/07/05/play-tetris-through-the-kinect/</a:t>
            </a:r>
            <a:endParaRPr/>
          </a:p>
        </p:txBody>
      </p:sp>
      <p:sp>
        <p:nvSpPr>
          <p:cNvPr id="636" name="Google Shape;636;p8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9"/>
          <p:cNvSpPr txBox="1"/>
          <p:nvPr>
            <p:ph type="title"/>
          </p:nvPr>
        </p:nvSpPr>
        <p:spPr>
          <a:xfrm>
            <a:off x="-255059" y="-1"/>
            <a:ext cx="3257188" cy="155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Real-World Tetris</a:t>
            </a:r>
            <a:endParaRPr/>
          </a:p>
        </p:txBody>
      </p:sp>
      <p:sp>
        <p:nvSpPr>
          <p:cNvPr id="642" name="Google Shape;642;p89"/>
          <p:cNvSpPr txBox="1"/>
          <p:nvPr>
            <p:ph idx="1" type="body"/>
          </p:nvPr>
        </p:nvSpPr>
        <p:spPr>
          <a:xfrm>
            <a:off x="-329671" y="1569803"/>
            <a:ext cx="2584285" cy="47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Tetris played with buildings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Delft University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MIT</a:t>
            </a:r>
            <a:endParaRPr/>
          </a:p>
        </p:txBody>
      </p:sp>
      <p:sp>
        <p:nvSpPr>
          <p:cNvPr id="643" name="Google Shape;643;p8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  <p:pic>
        <p:nvPicPr>
          <p:cNvPr descr="droppedImage.tiff" id="644" name="Google Shape;64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520700"/>
            <a:ext cx="6985000" cy="6350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sp>
        <p:nvSpPr>
          <p:cNvPr id="645" name="Google Shape;645;p89"/>
          <p:cNvSpPr txBox="1"/>
          <p:nvPr/>
        </p:nvSpPr>
        <p:spPr>
          <a:xfrm>
            <a:off x="4114800" y="6515100"/>
            <a:ext cx="465873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000"/>
              <a:buFont typeface="Source Sans Pro"/>
              <a:buNone/>
            </a:pPr>
            <a:r>
              <a:rPr b="0" i="0" lang="en-US" sz="1000" u="sng" cap="none" strike="noStrike">
                <a:solidFill>
                  <a:srgbClr val="EBEBE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http://zapp5.staticworld.net/images/article/2012/04/tetris-11351126.jpg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Real-World Tetris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/>
          </a:p>
        </p:txBody>
      </p:sp>
      <p:sp>
        <p:nvSpPr>
          <p:cNvPr id="651" name="Google Shape;651;p90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MIT Students Hack Building, Play Tetris [VIDEO]. (n.d.).Mashable. 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Retrieved May 29, 2012,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http://mashable.com/2012/04/23/tetris-building/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Tetris for Buildings - November 1995 - Two Thousand Square Meter Of Tetris (23.94M). (2010). 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Retrieved from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http://www.youtube.com/watch?v=LwNQqePk8Kg&amp;feature=youtube_gdata_player</a:t>
            </a:r>
            <a:endParaRPr/>
          </a:p>
        </p:txBody>
      </p:sp>
      <p:sp>
        <p:nvSpPr>
          <p:cNvPr id="652" name="Google Shape;652;p9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1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658" name="Google Shape;658;p91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DevScope</a:t>
            </a:r>
            <a:endParaRPr/>
          </a:p>
        </p:txBody>
      </p:sp>
      <p:sp>
        <p:nvSpPr>
          <p:cNvPr id="659" name="Google Shape;659;p91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None/>
            </a:pPr>
            <a:r>
              <a:rPr lang="en-US" sz="3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rPr>
              <a:t>How NUIs are changing HCI.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Calibri"/>
              <a:buNone/>
            </a:pPr>
            <a:r>
              <a:rPr lang="en-US" sz="32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rPr>
              <a:t>Marco Silva</a:t>
            </a:r>
            <a:endParaRPr/>
          </a:p>
        </p:txBody>
      </p:sp>
      <p:sp>
        <p:nvSpPr>
          <p:cNvPr id="660" name="Google Shape;660;p91"/>
          <p:cNvSpPr txBox="1"/>
          <p:nvPr>
            <p:ph idx="12" type="sldNum"/>
          </p:nvPr>
        </p:nvSpPr>
        <p:spPr>
          <a:xfrm>
            <a:off x="8443416" y="6467475"/>
            <a:ext cx="243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3.jpg" id="665" name="Google Shape;66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92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667" name="Google Shape;667;p92"/>
          <p:cNvSpPr txBox="1"/>
          <p:nvPr>
            <p:ph type="title"/>
          </p:nvPr>
        </p:nvSpPr>
        <p:spPr>
          <a:xfrm>
            <a:off x="1371600" y="5562600"/>
            <a:ext cx="77724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Keyboard</a:t>
            </a:r>
            <a:endParaRPr/>
          </a:p>
        </p:txBody>
      </p:sp>
      <p:sp>
        <p:nvSpPr>
          <p:cNvPr id="668" name="Google Shape;668;p92"/>
          <p:cNvSpPr txBox="1"/>
          <p:nvPr/>
        </p:nvSpPr>
        <p:spPr>
          <a:xfrm>
            <a:off x="0" y="6477000"/>
            <a:ext cx="29083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Flickr user </a:t>
            </a:r>
            <a:r>
              <a:rPr b="1" i="0" lang="en-US" sz="1800" u="sng" cap="none" strike="noStrike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Dirk Gently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3.jpg" id="673" name="Google Shape;67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93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675" name="Google Shape;675;p93"/>
          <p:cNvSpPr txBox="1"/>
          <p:nvPr>
            <p:ph type="title"/>
          </p:nvPr>
        </p:nvSpPr>
        <p:spPr>
          <a:xfrm>
            <a:off x="1371600" y="5562600"/>
            <a:ext cx="77724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Keyboard</a:t>
            </a:r>
            <a:endParaRPr/>
          </a:p>
        </p:txBody>
      </p:sp>
      <p:sp>
        <p:nvSpPr>
          <p:cNvPr id="676" name="Google Shape;676;p93"/>
          <p:cNvSpPr txBox="1"/>
          <p:nvPr/>
        </p:nvSpPr>
        <p:spPr>
          <a:xfrm>
            <a:off x="0" y="6477000"/>
            <a:ext cx="29083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Flickr user </a:t>
            </a:r>
            <a:r>
              <a:rPr b="1" i="0" lang="en-US" sz="1800" u="sng" cap="none" strike="noStrike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Dirk Gently</a:t>
            </a:r>
            <a:endParaRPr/>
          </a:p>
        </p:txBody>
      </p:sp>
      <p:sp>
        <p:nvSpPr>
          <p:cNvPr id="677" name="Google Shape;677;p93"/>
          <p:cNvSpPr/>
          <p:nvPr/>
        </p:nvSpPr>
        <p:spPr>
          <a:xfrm>
            <a:off x="0" y="0"/>
            <a:ext cx="9156700" cy="6489700"/>
          </a:xfrm>
          <a:prstGeom prst="rect">
            <a:avLst/>
          </a:prstGeom>
          <a:solidFill>
            <a:srgbClr val="9A9A9A">
              <a:alpha val="49803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93"/>
          <p:cNvSpPr txBox="1"/>
          <p:nvPr/>
        </p:nvSpPr>
        <p:spPr>
          <a:xfrm rot="1860000">
            <a:off x="4591893" y="1295205"/>
            <a:ext cx="4457701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 Based UI </a:t>
            </a:r>
            <a:endParaRPr/>
          </a:p>
        </p:txBody>
      </p:sp>
      <p:sp>
        <p:nvSpPr>
          <p:cNvPr id="679" name="Google Shape;679;p93"/>
          <p:cNvSpPr txBox="1"/>
          <p:nvPr/>
        </p:nvSpPr>
        <p:spPr>
          <a:xfrm rot="-1560000">
            <a:off x="1009866" y="1985193"/>
            <a:ext cx="4343401" cy="21336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Both </a:t>
            </a:r>
            <a:r>
              <a:rPr b="1" i="0" lang="en-US" sz="6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b="1" i="0" lang="en-US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6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4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685" name="Google Shape;685;p94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/>
          </a:p>
        </p:txBody>
      </p:sp>
      <p:pic>
        <p:nvPicPr>
          <p:cNvPr descr="image14.png" id="686" name="Google Shape;686;p94"/>
          <p:cNvPicPr preferRelativeResize="0"/>
          <p:nvPr/>
        </p:nvPicPr>
        <p:blipFill rotWithShape="1">
          <a:blip r:embed="rId4">
            <a:alphaModFix/>
          </a:blip>
          <a:srcRect b="0" l="0" r="11200" t="0"/>
          <a:stretch/>
        </p:blipFill>
        <p:spPr>
          <a:xfrm>
            <a:off x="-2" y="0"/>
            <a:ext cx="9144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4"/>
          <p:cNvSpPr txBox="1"/>
          <p:nvPr/>
        </p:nvSpPr>
        <p:spPr>
          <a:xfrm>
            <a:off x="1371600" y="5562600"/>
            <a:ext cx="77851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/>
          </a:p>
        </p:txBody>
      </p:sp>
      <p:sp>
        <p:nvSpPr>
          <p:cNvPr id="688" name="Google Shape;688;p94"/>
          <p:cNvSpPr txBox="1"/>
          <p:nvPr/>
        </p:nvSpPr>
        <p:spPr>
          <a:xfrm>
            <a:off x="0" y="6477000"/>
            <a:ext cx="3670300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Flickr user </a:t>
            </a:r>
            <a:r>
              <a:rPr b="1" i="0" lang="en-US" sz="1800" u="sng" cap="none" strike="noStrike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Phantasy Photo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5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694" name="Google Shape;694;p95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/>
          </a:p>
        </p:txBody>
      </p:sp>
      <p:pic>
        <p:nvPicPr>
          <p:cNvPr descr="image14.png" id="695" name="Google Shape;695;p95"/>
          <p:cNvPicPr preferRelativeResize="0"/>
          <p:nvPr/>
        </p:nvPicPr>
        <p:blipFill rotWithShape="1">
          <a:blip r:embed="rId4">
            <a:alphaModFix/>
          </a:blip>
          <a:srcRect b="0" l="0" r="11200" t="0"/>
          <a:stretch/>
        </p:blipFill>
        <p:spPr>
          <a:xfrm>
            <a:off x="-2" y="0"/>
            <a:ext cx="9144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95"/>
          <p:cNvSpPr txBox="1"/>
          <p:nvPr/>
        </p:nvSpPr>
        <p:spPr>
          <a:xfrm>
            <a:off x="1371600" y="5562600"/>
            <a:ext cx="77851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Mouse</a:t>
            </a:r>
            <a:endParaRPr/>
          </a:p>
        </p:txBody>
      </p:sp>
      <p:sp>
        <p:nvSpPr>
          <p:cNvPr id="697" name="Google Shape;697;p95"/>
          <p:cNvSpPr txBox="1"/>
          <p:nvPr/>
        </p:nvSpPr>
        <p:spPr>
          <a:xfrm>
            <a:off x="0" y="6477000"/>
            <a:ext cx="3670300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Flickr user </a:t>
            </a:r>
            <a:r>
              <a:rPr b="1" i="0" lang="en-US" sz="1800" u="sng" cap="none" strike="noStrike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Phantasy Photo</a:t>
            </a:r>
            <a:endParaRPr/>
          </a:p>
        </p:txBody>
      </p:sp>
      <p:sp>
        <p:nvSpPr>
          <p:cNvPr id="698" name="Google Shape;698;p95"/>
          <p:cNvSpPr/>
          <p:nvPr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rgbClr val="9A9A9A">
              <a:alpha val="49803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95"/>
          <p:cNvSpPr txBox="1"/>
          <p:nvPr/>
        </p:nvSpPr>
        <p:spPr>
          <a:xfrm rot="1860000">
            <a:off x="1070074" y="781091"/>
            <a:ext cx="3276601" cy="11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Graphics</a:t>
            </a:r>
            <a:endParaRPr/>
          </a:p>
        </p:txBody>
      </p:sp>
      <p:sp>
        <p:nvSpPr>
          <p:cNvPr id="700" name="Google Shape;700;p95"/>
          <p:cNvSpPr txBox="1"/>
          <p:nvPr/>
        </p:nvSpPr>
        <p:spPr>
          <a:xfrm rot="-1560000">
            <a:off x="3666668" y="2262221"/>
            <a:ext cx="492760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alibri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Objectives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6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pic>
        <p:nvPicPr>
          <p:cNvPr descr="image15.jpg" id="706" name="Google Shape;706;p96"/>
          <p:cNvPicPr preferRelativeResize="0"/>
          <p:nvPr/>
        </p:nvPicPr>
        <p:blipFill rotWithShape="1">
          <a:blip r:embed="rId4">
            <a:alphaModFix/>
          </a:blip>
          <a:srcRect b="0" l="8334" r="8332" t="0"/>
          <a:stretch/>
        </p:blipFill>
        <p:spPr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6.jpg" id="711" name="Google Shape;711;p97"/>
          <p:cNvPicPr preferRelativeResize="0"/>
          <p:nvPr/>
        </p:nvPicPr>
        <p:blipFill rotWithShape="1">
          <a:blip r:embed="rId3">
            <a:alphaModFix/>
          </a:blip>
          <a:srcRect b="0" l="5361" r="5418" t="0"/>
          <a:stretch/>
        </p:blipFill>
        <p:spPr>
          <a:xfrm>
            <a:off x="-2" y="0"/>
            <a:ext cx="9144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97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713" name="Google Shape;713;p97"/>
          <p:cNvSpPr txBox="1"/>
          <p:nvPr/>
        </p:nvSpPr>
        <p:spPr>
          <a:xfrm>
            <a:off x="1371600" y="5562600"/>
            <a:ext cx="77851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Touch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7.jpg" id="718" name="Google Shape;718;p98"/>
          <p:cNvPicPr preferRelativeResize="0"/>
          <p:nvPr/>
        </p:nvPicPr>
        <p:blipFill rotWithShape="1">
          <a:blip r:embed="rId3">
            <a:alphaModFix/>
          </a:blip>
          <a:srcRect b="0" l="3555" r="354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98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720" name="Google Shape;720;p98"/>
          <p:cNvSpPr txBox="1"/>
          <p:nvPr/>
        </p:nvSpPr>
        <p:spPr>
          <a:xfrm>
            <a:off x="1371600" y="5562600"/>
            <a:ext cx="77851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Gestures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8.jpg" id="725" name="Google Shape;725;p99"/>
          <p:cNvPicPr preferRelativeResize="0"/>
          <p:nvPr/>
        </p:nvPicPr>
        <p:blipFill rotWithShape="1">
          <a:blip r:embed="rId3">
            <a:alphaModFix/>
          </a:blip>
          <a:srcRect b="0" l="0" r="11000" t="0"/>
          <a:stretch/>
        </p:blipFill>
        <p:spPr>
          <a:xfrm>
            <a:off x="1" y="0"/>
            <a:ext cx="9144001" cy="687069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99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727" name="Google Shape;727;p99"/>
          <p:cNvSpPr txBox="1"/>
          <p:nvPr/>
        </p:nvSpPr>
        <p:spPr>
          <a:xfrm>
            <a:off x="1371600" y="5562600"/>
            <a:ext cx="77851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Touchless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9.jpg" id="732" name="Google Shape;732;p100"/>
          <p:cNvPicPr preferRelativeResize="0"/>
          <p:nvPr/>
        </p:nvPicPr>
        <p:blipFill rotWithShape="1">
          <a:blip r:embed="rId3">
            <a:alphaModFix/>
          </a:blip>
          <a:srcRect b="0" l="5556" r="5555" t="0"/>
          <a:stretch/>
        </p:blipFill>
        <p:spPr>
          <a:xfrm>
            <a:off x="0" y="0"/>
            <a:ext cx="9144000" cy="6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00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734" name="Google Shape;734;p100"/>
          <p:cNvSpPr txBox="1"/>
          <p:nvPr/>
        </p:nvSpPr>
        <p:spPr>
          <a:xfrm>
            <a:off x="1371600" y="5562600"/>
            <a:ext cx="77851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Recognition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0.jpg" id="739" name="Google Shape;739;p101"/>
          <p:cNvPicPr preferRelativeResize="0"/>
          <p:nvPr/>
        </p:nvPicPr>
        <p:blipFill rotWithShape="1">
          <a:blip r:embed="rId3">
            <a:alphaModFix/>
          </a:blip>
          <a:srcRect b="0" l="0" r="11764" t="0"/>
          <a:stretch/>
        </p:blipFill>
        <p:spPr>
          <a:xfrm>
            <a:off x="-2" y="0"/>
            <a:ext cx="9144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01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741" name="Google Shape;741;p101"/>
          <p:cNvSpPr txBox="1"/>
          <p:nvPr/>
        </p:nvSpPr>
        <p:spPr>
          <a:xfrm>
            <a:off x="1371600" y="5562600"/>
            <a:ext cx="77851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Voice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1.png" id="746" name="Google Shape;746;p10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845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02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748" name="Google Shape;748;p102"/>
          <p:cNvSpPr txBox="1"/>
          <p:nvPr/>
        </p:nvSpPr>
        <p:spPr>
          <a:xfrm>
            <a:off x="1371600" y="5562600"/>
            <a:ext cx="77851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Augmented Reality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2.jpg" id="753" name="Google Shape;75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659"/>
            <a:ext cx="9144000" cy="6870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03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2.jpg" id="759" name="Google Shape;75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659"/>
            <a:ext cx="9144000" cy="6870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04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pic>
        <p:nvPicPr>
          <p:cNvPr descr="image23.jpg" id="761" name="Google Shape;761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440000">
            <a:off x="812404" y="898068"/>
            <a:ext cx="1790978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4.jpg" id="762" name="Google Shape;762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040000">
            <a:off x="5388797" y="1333431"/>
            <a:ext cx="2921880" cy="10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2.jpg" id="767" name="Google Shape;76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659"/>
            <a:ext cx="9144000" cy="6870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05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pic>
        <p:nvPicPr>
          <p:cNvPr descr="image25.jpg" id="769" name="Google Shape;769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440000">
            <a:off x="812404" y="898068"/>
            <a:ext cx="1790978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4.jpg" id="770" name="Google Shape;770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040000">
            <a:off x="5388797" y="1333431"/>
            <a:ext cx="2921880" cy="1089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6.png" id="771" name="Google Shape;771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0">
            <a:off x="1105153" y="3917299"/>
            <a:ext cx="4118829" cy="1257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7.jpg" id="772" name="Google Shape;772;p105"/>
          <p:cNvPicPr preferRelativeResize="0"/>
          <p:nvPr/>
        </p:nvPicPr>
        <p:blipFill rotWithShape="1">
          <a:blip r:embed="rId8">
            <a:alphaModFix/>
          </a:blip>
          <a:srcRect b="55828" l="0" r="27" t="5173"/>
          <a:stretch/>
        </p:blipFill>
        <p:spPr>
          <a:xfrm rot="-2340000">
            <a:off x="4486163" y="4552458"/>
            <a:ext cx="4761209" cy="131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 Criteria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22" name="Google Shape;222;p34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8.jpg" id="777" name="Google Shape;777;p106"/>
          <p:cNvPicPr preferRelativeResize="0"/>
          <p:nvPr/>
        </p:nvPicPr>
        <p:blipFill rotWithShape="1">
          <a:blip r:embed="rId3">
            <a:alphaModFix/>
          </a:blip>
          <a:srcRect b="43" l="4844" r="12111" t="0"/>
          <a:stretch/>
        </p:blipFill>
        <p:spPr>
          <a:xfrm>
            <a:off x="0" y="-22412"/>
            <a:ext cx="9144000" cy="6880412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06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8.jpg" id="783" name="Google Shape;783;p107"/>
          <p:cNvPicPr preferRelativeResize="0"/>
          <p:nvPr/>
        </p:nvPicPr>
        <p:blipFill rotWithShape="1">
          <a:blip r:embed="rId3">
            <a:alphaModFix/>
          </a:blip>
          <a:srcRect b="43" l="4844" r="12111" t="0"/>
          <a:stretch/>
        </p:blipFill>
        <p:spPr>
          <a:xfrm>
            <a:off x="0" y="-22412"/>
            <a:ext cx="9144000" cy="6880412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7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pic>
        <p:nvPicPr>
          <p:cNvPr descr="image12.jpg" id="785" name="Google Shape;78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">
            <a:off x="314396" y="2256484"/>
            <a:ext cx="2904337" cy="3974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9.jpg" id="786" name="Google Shape;786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0400" y="533400"/>
            <a:ext cx="3467101" cy="360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0.jpg" id="787" name="Google Shape;787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00000">
            <a:off x="6170062" y="3014387"/>
            <a:ext cx="2866006" cy="320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8.jpg" id="792" name="Google Shape;792;p108"/>
          <p:cNvPicPr preferRelativeResize="0"/>
          <p:nvPr/>
        </p:nvPicPr>
        <p:blipFill rotWithShape="1">
          <a:blip r:embed="rId3">
            <a:alphaModFix/>
          </a:blip>
          <a:srcRect b="43" l="4844" r="12111" t="0"/>
          <a:stretch/>
        </p:blipFill>
        <p:spPr>
          <a:xfrm>
            <a:off x="0" y="-22412"/>
            <a:ext cx="9144000" cy="6880412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08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pic>
        <p:nvPicPr>
          <p:cNvPr descr="image31.jpg" id="794" name="Google Shape;794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440000">
            <a:off x="6184726" y="2457974"/>
            <a:ext cx="2042479" cy="3867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2.jpg" id="795" name="Google Shape;795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500000">
            <a:off x="3533409" y="263974"/>
            <a:ext cx="2112363" cy="3486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3.jpg" id="796" name="Google Shape;796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60000">
            <a:off x="955020" y="3283325"/>
            <a:ext cx="2101248" cy="280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34.jpg" id="801" name="Google Shape;801;p10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9166" r="15833" t="0"/>
          <a:stretch/>
        </p:blipFill>
        <p:spPr>
          <a:xfrm>
            <a:off x="0" y="-7620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09"/>
          <p:cNvSpPr txBox="1"/>
          <p:nvPr/>
        </p:nvSpPr>
        <p:spPr>
          <a:xfrm>
            <a:off x="2914513" y="6591300"/>
            <a:ext cx="561340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Marco Silva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DevScope: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NUIs are changing HCI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http://marconsilva.livethoughts.net</a:t>
            </a:r>
            <a:endParaRPr/>
          </a:p>
        </p:txBody>
      </p:sp>
      <p:sp>
        <p:nvSpPr>
          <p:cNvPr id="803" name="Google Shape;803;p109"/>
          <p:cNvSpPr txBox="1"/>
          <p:nvPr>
            <p:ph type="title"/>
          </p:nvPr>
        </p:nvSpPr>
        <p:spPr>
          <a:xfrm>
            <a:off x="0" y="510540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Verdana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Lionhead Studios “Milo”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Speech as NUI</a:t>
            </a:r>
            <a:endParaRPr/>
          </a:p>
        </p:txBody>
      </p:sp>
      <p:sp>
        <p:nvSpPr>
          <p:cNvPr id="809" name="Google Shape;809;p110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natural interaction method for human-human communication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speech recognition sufficient for basic human-computer interaction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in intelligent assistants like Amazon’s Alexa, Apple’s Siri, Google Assistant, Samsung Bixby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limited to 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commands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queries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simple dialogs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conversation out of reach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very limited comprehension</a:t>
            </a:r>
            <a:endParaRPr/>
          </a:p>
          <a:p>
            <a:pPr indent="-269240" lvl="1" marL="61849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difficulties resolving ambiguities</a:t>
            </a:r>
            <a:endParaRPr/>
          </a:p>
        </p:txBody>
      </p:sp>
      <p:sp>
        <p:nvSpPr>
          <p:cNvPr id="810" name="Google Shape;810;p110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1"/>
          <p:cNvSpPr txBox="1"/>
          <p:nvPr>
            <p:ph type="title"/>
          </p:nvPr>
        </p:nvSpPr>
        <p:spPr>
          <a:xfrm>
            <a:off x="1322920" y="-1"/>
            <a:ext cx="64983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8FAF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368F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Interaction Application</a:t>
            </a:r>
            <a:endParaRPr/>
          </a:p>
        </p:txBody>
      </p:sp>
      <p:sp>
        <p:nvSpPr>
          <p:cNvPr id="816" name="Google Shape;816;p111"/>
          <p:cNvSpPr txBox="1"/>
          <p:nvPr>
            <p:ph idx="1" type="body"/>
          </p:nvPr>
        </p:nvSpPr>
        <p:spPr>
          <a:xfrm>
            <a:off x="1293279" y="3505200"/>
            <a:ext cx="6502401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reuse innate abilities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reuse basic skills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acquire new skills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 Rounded"/>
              <a:buNone/>
            </a:pPr>
            <a:r>
              <a:rPr b="1" lang="en-US" sz="1800">
                <a:solidFill>
                  <a:srgbClr val="1A0A53"/>
                </a:solidFill>
                <a:latin typeface="Arial Rounded"/>
                <a:ea typeface="Arial Rounded"/>
                <a:cs typeface="Arial Rounded"/>
                <a:sym typeface="Arial Rounded"/>
              </a:rPr>
              <a:t>learn tasks</a:t>
            </a:r>
            <a:endParaRPr/>
          </a:p>
        </p:txBody>
      </p:sp>
      <p:sp>
        <p:nvSpPr>
          <p:cNvPr id="817" name="Google Shape;817;p111"/>
          <p:cNvSpPr txBox="1"/>
          <p:nvPr>
            <p:ph idx="12" type="sldNum"/>
          </p:nvPr>
        </p:nvSpPr>
        <p:spPr>
          <a:xfrm rot="-77457">
            <a:off x="8879489" y="6529269"/>
            <a:ext cx="213054" cy="184848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2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Reuse Innate Abilities</a:t>
            </a:r>
            <a:endParaRPr/>
          </a:p>
        </p:txBody>
      </p:sp>
      <p:sp>
        <p:nvSpPr>
          <p:cNvPr id="823" name="Google Shape;823;p112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object permanence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objects still exist even if they’re not visible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important milestone in cognitive development of children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expect objects to be in the location and condition they left them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applies to documents and other objects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example: file management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relies heavily on object permanence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requires composite skills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touch-based devices often hide file management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necessary, handled by applications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content-centric interaction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emphasis on content objects, not applications</a:t>
            </a:r>
            <a:endParaRPr/>
          </a:p>
          <a:p>
            <a:pPr indent="-242207" lvl="3" marL="150585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Char char=""/>
            </a:pPr>
            <a:r>
              <a:rPr lang="en-US" sz="1200">
                <a:solidFill>
                  <a:srgbClr val="006D8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photos, text documents, email messages, ...</a:t>
            </a:r>
            <a:endParaRPr/>
          </a:p>
        </p:txBody>
      </p:sp>
      <p:sp>
        <p:nvSpPr>
          <p:cNvPr id="824" name="Google Shape;824;p112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3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Reuse Basic Skills</a:t>
            </a:r>
            <a:endParaRPr/>
          </a:p>
        </p:txBody>
      </p:sp>
      <p:sp>
        <p:nvSpPr>
          <p:cNvPr id="830" name="Google Shape;830;p113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containment relationship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putting objects into other objects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very natural for some objects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very un-natural for others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example: categorizing items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categories are (virtual) containers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 with the same properties are moved into one container</a:t>
            </a:r>
            <a:endParaRPr/>
          </a:p>
        </p:txBody>
      </p:sp>
      <p:sp>
        <p:nvSpPr>
          <p:cNvPr id="831" name="Google Shape;831;p11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4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Excursion: Categorization and Cognitive Load</a:t>
            </a:r>
            <a:endParaRPr/>
          </a:p>
        </p:txBody>
      </p:sp>
      <p:sp>
        <p:nvSpPr>
          <p:cNvPr id="837" name="Google Shape;837;p114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Which of the following options for categorizing items have high or low cognitive loads, respectively?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category list box, list of item with check boxes, apply button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 of items with drop down lists of categories per item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side-by-side lists with arrow buttons to move items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e.g., all items in a list on the left, specific category on the right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dragging items into containers that represent categories</a:t>
            </a:r>
            <a:endParaRPr/>
          </a:p>
        </p:txBody>
      </p:sp>
      <p:sp>
        <p:nvSpPr>
          <p:cNvPr id="838" name="Google Shape;838;p114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15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Acquire New Skills</a:t>
            </a:r>
            <a:endParaRPr/>
          </a:p>
        </p:txBody>
      </p:sp>
      <p:sp>
        <p:nvSpPr>
          <p:cNvPr id="844" name="Google Shape;844;p115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transfer of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of the pinch gesture to text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intended result is a change in font size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demonstration of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explicit display of a skill to a novice user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disruptive for instructor and learner</a:t>
            </a:r>
            <a:endParaRPr/>
          </a:p>
          <a:p>
            <a:pPr indent="-302894" lvl="0" marL="652144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social observation of skills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casual observation of other users</a:t>
            </a:r>
            <a:endParaRPr/>
          </a:p>
          <a:p>
            <a:pPr indent="-258365" lvl="2" marL="12267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50"/>
              <a:buChar char=""/>
            </a:pPr>
            <a:r>
              <a:rPr lang="en-US" sz="1400">
                <a:solidFill>
                  <a:srgbClr val="0056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interruption of their activities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requires an opportunity to observe others</a:t>
            </a:r>
            <a:endParaRPr/>
          </a:p>
        </p:txBody>
      </p:sp>
      <p:sp>
        <p:nvSpPr>
          <p:cNvPr id="845" name="Google Shape;845;p115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Pre-Test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6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Tasks</a:t>
            </a:r>
            <a:endParaRPr/>
          </a:p>
        </p:txBody>
      </p:sp>
      <p:sp>
        <p:nvSpPr>
          <p:cNvPr id="851" name="Google Shape;851;p116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350"/>
              <a:buFont typeface="Arial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tasks that are enhanced specifically to teach a particular skill or interaction pattern</a:t>
            </a:r>
            <a:endParaRPr/>
          </a:p>
          <a:p>
            <a:pPr indent="-251177" lvl="1" marL="93697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7E79"/>
              </a:buClr>
              <a:buSzPts val="1200"/>
              <a:buFont typeface="Arial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often incorporates demonstration and practice activities</a:t>
            </a:r>
            <a:endParaRPr/>
          </a:p>
        </p:txBody>
      </p:sp>
      <p:sp>
        <p:nvSpPr>
          <p:cNvPr id="852" name="Google Shape;852;p116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7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Post-test</a:t>
            </a:r>
            <a:endParaRPr/>
          </a:p>
        </p:txBody>
      </p:sp>
      <p:sp>
        <p:nvSpPr>
          <p:cNvPr id="858" name="Google Shape;858;p117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59" name="Google Shape;859;p117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8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/>
          </a:p>
        </p:txBody>
      </p:sp>
      <p:sp>
        <p:nvSpPr>
          <p:cNvPr id="865" name="Google Shape;865;p118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 lnSpcReduction="10000"/>
          </a:bodyPr>
          <a:lstStyle/>
          <a:p>
            <a:pPr indent="-214045" lvl="0" marL="39914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53"/>
              <a:buChar char="●"/>
            </a:pPr>
            <a:r>
              <a:rPr lang="en-US" sz="1271"/>
              <a:t>Academic Articles 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Câmara, António. "Natural user interfaces." Proceedings of the 13th IFIP TC 13 international conference on Human-computer interaction-Volume Part I 5 Sep. 2011: 1-1.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Del Ra, W. (2011). Brave NUI world. ACM SIGSOFT Software Engineering Notes, 36(6), 29. doi:10.1145/2047414.2047439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Handschuh, S., Aroyo, L., &amp; Thai, V. (2011). Visual interfaces to the social and semantic web (VISSW 2011). Proceedings of the 15th international conference on Intelligent user interfaces - IUI  ’11 (p. 475). Presented at the the 15th international conference, Palo Alto, CA, USA. doi:10.1145/1943403.1943508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Hofmeester, K., &amp; Wixon, D. (2010). Using metaphors to create a natural user interface for microsoft surface (p. 4629). ACM Press. doi:10.1145/1753846.1754204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Jain, J., Lund, A., &amp; Wixon, D. (2011). The future of natural user interfaces (p. 211). ACM Press. doi:10.1145/1979742.1979527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König, W. A., Rädle, R., &amp; Reiterer, H. (2009). Squidy (p. 4561). ACM Press. doi:10.1145/1520340.1520700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Malizia, A., &amp; Bellucci, A. (2012a). The artificiality of natural user interfaces. Communications of the ACM, 55(3), 36. doi:10.1145/2093548.2093563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Maybury, M. (1999). Intelligent user interfaces (pp. 3–4). ACM Press. doi:10.1145/291080.291081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Norman, D. A. (2010). The way I </a:t>
            </a:r>
            <a:r>
              <a:rPr lang="en-US" sz="1219"/>
              <a:t>see</a:t>
            </a:r>
            <a:r>
              <a:rPr lang="en-US" sz="1166"/>
              <a:t> it: Natural user interfaces are not natural. interactions, 17(3), 6. doi:10.1145/1744161.1744163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Seow, S. C., Wixon, D., Morrison, A., &amp; Jacucci, G. (2010). Natural user interfaces. Proceedings of the 28th of the international conference extended abstracts on Human factors in computing systems (pp. 4453–4456). Presented at the CHI EA  ’10, ACM Press. doi:10.1145/1753846.1754172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van Dam, A. (1997). Post-WIMP user interfaces. Communications of the ACM, 40(2), 63–67. doi:10.1145/253671.253708</a:t>
            </a:r>
            <a:endParaRPr/>
          </a:p>
          <a:p>
            <a:pPr indent="-183045" lvl="1" marL="54651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75"/>
              <a:buChar char=""/>
            </a:pPr>
            <a:r>
              <a:rPr lang="en-US" sz="1166"/>
              <a:t>van Dam, A. (2001). User interfaces: disappearing, dissolving, and evolving. Communications of the ACM, 44(3), 50–52. doi:10.1145/365181.365192</a:t>
            </a:r>
            <a:endParaRPr/>
          </a:p>
        </p:txBody>
      </p:sp>
      <p:sp>
        <p:nvSpPr>
          <p:cNvPr id="866" name="Google Shape;866;p118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302894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-US" sz="1800">
                <a:solidFill>
                  <a:srgbClr val="002E7A"/>
                </a:solidFill>
                <a:latin typeface="Arial Rounded"/>
                <a:ea typeface="Arial Rounded"/>
                <a:cs typeface="Arial Rounded"/>
                <a:sym typeface="Arial Rounded"/>
              </a:rPr>
              <a:t>Other Sources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3"/>
              </a:rPr>
              <a:t>Natural user interface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- Wikipedia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4"/>
              </a:rPr>
              <a:t>Natural User Interface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- Microsoft Research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5"/>
              </a:rPr>
              <a:t>NUI Group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6"/>
              </a:rPr>
              <a:t>NUI (Natural User Interface)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Vimeo Channel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 Silva. (2010, May 13). How Natural User Interfaces are changing Human Computer Interaction. Retrieved from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http://www.slideshare.net/marconsilva/how-natural-user-interfaces-are-changing-human-computer-interaction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User Interface Multitouch Software. (2007). Retrieved from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http://www.youtube.com/watch?v=oD-SacHOKqc&amp;feature=youtube_gdata_player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9"/>
              </a:rPr>
              <a:t>Cognition &amp; The Intrinsic User Experience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(thejordanrules.posterous.com)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10"/>
              </a:rPr>
              <a:t>OUI Brave a NUI World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(threeminds.organic.com)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11"/>
              </a:rPr>
              <a:t>Are We Moving Toward A More Natural Future With Technology?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(InnovationToronto.com)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12"/>
              </a:rPr>
              <a:t>How Can Leap's New Motion Controller Top Kinect PCs?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(rant4u.com)</a:t>
            </a:r>
            <a:endParaRPr/>
          </a:p>
          <a:p>
            <a:pPr indent="-251177" lvl="1" marL="936977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"/>
            </a:pPr>
            <a:r>
              <a:rPr lang="en-US" u="sng">
                <a:solidFill>
                  <a:schemeClr val="hlink"/>
                </a:solidFill>
                <a:hlinkClick r:id="rId13"/>
              </a:rPr>
              <a:t>Microsoft shows off NUI, Kinect-focused research projects</a:t>
            </a:r>
            <a:r>
              <a:rPr lang="en-US" sz="1600">
                <a:solidFill>
                  <a:srgbClr val="0042A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(zdnet.com)</a:t>
            </a:r>
            <a:endParaRPr/>
          </a:p>
        </p:txBody>
      </p:sp>
      <p:sp>
        <p:nvSpPr>
          <p:cNvPr id="873" name="Google Shape;873;p119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0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endParaRPr/>
          </a:p>
        </p:txBody>
      </p:sp>
      <p:sp>
        <p:nvSpPr>
          <p:cNvPr id="879" name="Google Shape;879;p120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0" name="Google Shape;880;p120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21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Concepts and Terms</a:t>
            </a:r>
            <a:endParaRPr/>
          </a:p>
        </p:txBody>
      </p:sp>
      <p:sp>
        <p:nvSpPr>
          <p:cNvPr id="886" name="Google Shape;886;p121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87" name="Google Shape;887;p121"/>
          <p:cNvSpPr txBox="1"/>
          <p:nvPr>
            <p:ph idx="12" type="sldNum"/>
          </p:nvPr>
        </p:nvSpPr>
        <p:spPr>
          <a:xfrm rot="6959">
            <a:off x="8916884" y="6529291"/>
            <a:ext cx="148200" cy="184800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2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rPr lang="en-US" sz="4000">
                <a:solidFill>
                  <a:srgbClr val="2970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Summary</a:t>
            </a:r>
            <a:endParaRPr/>
          </a:p>
        </p:txBody>
      </p:sp>
      <p:sp>
        <p:nvSpPr>
          <p:cNvPr id="893" name="Google Shape;893;p122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174977" lvl="1" marL="93697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42A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4" name="Google Shape;894;p122"/>
          <p:cNvSpPr txBox="1"/>
          <p:nvPr>
            <p:ph idx="12" type="sldNum"/>
          </p:nvPr>
        </p:nvSpPr>
        <p:spPr>
          <a:xfrm rot="48710">
            <a:off x="8917603" y="6529315"/>
            <a:ext cx="1482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549274" y="-1"/>
            <a:ext cx="80424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708A"/>
              </a:buClr>
              <a:buSzPts val="4000"/>
              <a:buFont typeface="Helvetica Neue"/>
              <a:buNone/>
            </a:pPr>
            <a:r>
              <a:t/>
            </a:r>
            <a:endParaRPr sz="4000">
              <a:solidFill>
                <a:srgbClr val="2970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550862" y="1612900"/>
            <a:ext cx="80391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/>
          <a:p>
            <a:pPr indent="-217169" lvl="0" marL="65214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1" sz="1800">
              <a:solidFill>
                <a:srgbClr val="002E7A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01" name="Google Shape;901;p123"/>
          <p:cNvSpPr txBox="1"/>
          <p:nvPr>
            <p:ph idx="12" type="sldNum"/>
          </p:nvPr>
        </p:nvSpPr>
        <p:spPr>
          <a:xfrm rot="43930">
            <a:off x="8897810" y="6529201"/>
            <a:ext cx="187815" cy="184816"/>
          </a:xfrm>
          <a:prstGeom prst="rect">
            <a:avLst/>
          </a:prstGeom>
          <a:solidFill>
            <a:srgbClr val="FFFB00"/>
          </a:solidFill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8AA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